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11" r:id="rId2"/>
    <p:sldId id="317" r:id="rId3"/>
    <p:sldId id="318" r:id="rId4"/>
    <p:sldId id="319" r:id="rId5"/>
    <p:sldId id="320" r:id="rId6"/>
    <p:sldId id="321" r:id="rId7"/>
    <p:sldId id="322" r:id="rId8"/>
    <p:sldId id="323" r:id="rId9"/>
    <p:sldId id="427" r:id="rId10"/>
    <p:sldId id="341" r:id="rId11"/>
    <p:sldId id="342" r:id="rId12"/>
    <p:sldId id="428" r:id="rId13"/>
    <p:sldId id="343" r:id="rId14"/>
    <p:sldId id="429" r:id="rId15"/>
    <p:sldId id="324" r:id="rId16"/>
    <p:sldId id="430" r:id="rId17"/>
    <p:sldId id="325" r:id="rId18"/>
    <p:sldId id="290" r:id="rId19"/>
    <p:sldId id="312" r:id="rId20"/>
    <p:sldId id="313" r:id="rId21"/>
    <p:sldId id="314" r:id="rId22"/>
    <p:sldId id="414" r:id="rId23"/>
    <p:sldId id="347" r:id="rId24"/>
    <p:sldId id="334" r:id="rId25"/>
    <p:sldId id="348" r:id="rId26"/>
    <p:sldId id="349" r:id="rId27"/>
    <p:sldId id="350" r:id="rId28"/>
    <p:sldId id="351" r:id="rId29"/>
    <p:sldId id="352" r:id="rId30"/>
    <p:sldId id="353" r:id="rId31"/>
    <p:sldId id="356" r:id="rId32"/>
    <p:sldId id="357" r:id="rId33"/>
    <p:sldId id="358" r:id="rId34"/>
    <p:sldId id="346" r:id="rId35"/>
    <p:sldId id="359" r:id="rId36"/>
    <p:sldId id="406" r:id="rId37"/>
    <p:sldId id="417" r:id="rId38"/>
    <p:sldId id="408" r:id="rId39"/>
    <p:sldId id="432" r:id="rId40"/>
    <p:sldId id="418" r:id="rId41"/>
    <p:sldId id="410" r:id="rId42"/>
    <p:sldId id="419" r:id="rId43"/>
    <p:sldId id="420" r:id="rId44"/>
    <p:sldId id="421" r:id="rId45"/>
    <p:sldId id="437" r:id="rId46"/>
    <p:sldId id="416" r:id="rId47"/>
    <p:sldId id="369" r:id="rId48"/>
    <p:sldId id="402" r:id="rId49"/>
    <p:sldId id="415" r:id="rId50"/>
    <p:sldId id="389" r:id="rId51"/>
    <p:sldId id="390" r:id="rId52"/>
    <p:sldId id="391" r:id="rId53"/>
    <p:sldId id="392" r:id="rId54"/>
    <p:sldId id="393" r:id="rId55"/>
    <p:sldId id="394" r:id="rId56"/>
    <p:sldId id="422" r:id="rId57"/>
    <p:sldId id="43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1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16FC4-6B26-4FD8-845B-BFE984F71DCA}" type="datetimeFigureOut">
              <a:rPr lang="en-US" smtClean="0"/>
              <a:pPr/>
              <a:t>11/9/2023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BC354-78A4-4BB1-B2BB-98922E6AA9C0}" type="slidenum">
              <a:rPr lang="en-US" smtClean="0"/>
              <a:pPr/>
              <a:t>‹#›</a:t>
            </a:fld>
            <a:endParaRPr lang="en-US"/>
          </a:p>
        </p:txBody>
      </p:sp>
    </p:spTree>
    <p:extLst>
      <p:ext uri="{BB962C8B-B14F-4D97-AF65-F5344CB8AC3E}">
        <p14:creationId xmlns:p14="http://schemas.microsoft.com/office/powerpoint/2010/main" val="124588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immigration.procon.org/viewanswers.asp?questionID=000771" TargetMode="External"/><Relationship Id="rId2" Type="http://schemas.openxmlformats.org/officeDocument/2006/relationships/hyperlink" Target="http://immigration.procon.org/viewanswers.asp?questionID=001362" TargetMode="External"/><Relationship Id="rId1" Type="http://schemas.openxmlformats.org/officeDocument/2006/relationships/slideLayout" Target="../slideLayouts/slideLayout2.xml"/><Relationship Id="rId6" Type="http://schemas.openxmlformats.org/officeDocument/2006/relationships/hyperlink" Target="http://immigration.procon.org/viewanswers.asp?questionID=000778" TargetMode="External"/><Relationship Id="rId5" Type="http://schemas.openxmlformats.org/officeDocument/2006/relationships/hyperlink" Target="http://immigration.procon.org/viewanswers.asp?questionID=001297" TargetMode="External"/><Relationship Id="rId4" Type="http://schemas.openxmlformats.org/officeDocument/2006/relationships/hyperlink" Target="http://immigration.procon.org/viewanswers.asp?questionID=000774"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immigration.procon.org/viewanswers.asp?questionID=000771" TargetMode="External"/><Relationship Id="rId2" Type="http://schemas.openxmlformats.org/officeDocument/2006/relationships/hyperlink" Target="http://immigration.procon.org/viewanswers.asp?questionID=001362" TargetMode="External"/><Relationship Id="rId1" Type="http://schemas.openxmlformats.org/officeDocument/2006/relationships/slideLayout" Target="../slideLayouts/slideLayout2.xml"/><Relationship Id="rId6" Type="http://schemas.openxmlformats.org/officeDocument/2006/relationships/hyperlink" Target="http://immigration.procon.org/viewanswers.asp?questionID=000778" TargetMode="External"/><Relationship Id="rId5" Type="http://schemas.openxmlformats.org/officeDocument/2006/relationships/hyperlink" Target="http://immigration.procon.org/viewanswers.asp?questionID=001297" TargetMode="External"/><Relationship Id="rId4" Type="http://schemas.openxmlformats.org/officeDocument/2006/relationships/hyperlink" Target="http://immigration.procon.org/viewanswers.asp?questionID=00077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s://en.wikipedia.org/wiki/Global_surveillance" TargetMode="External"/><Relationship Id="rId3" Type="http://schemas.openxmlformats.org/officeDocument/2006/relationships/hyperlink" Target="https://www.pewresearch.org/politics/2021/09/02/two-decades-later-the-enduring-legacy-of-9-11/" TargetMode="External"/><Relationship Id="rId7" Type="http://schemas.openxmlformats.org/officeDocument/2006/relationships/hyperlink" Target="https://en.wikipedia.org/wiki/Terrorist_Surveillance_Program#:~:text=The%20Terrorist%20Surveillance%20Program%20was,the%20September%2011%2C%202001%20attacks" TargetMode="External"/><Relationship Id="rId2" Type="http://schemas.openxmlformats.org/officeDocument/2006/relationships/hyperlink" Target="https://www.techdirt.com/articles/20140401/17575126774/member-intelligence-review-group-tells-nsa-you-guys-have-done-amazing-work-protecting-america-should-never-ever-be-trusted.shtml" TargetMode="External"/><Relationship Id="rId1" Type="http://schemas.openxmlformats.org/officeDocument/2006/relationships/slideLayout" Target="../slideLayouts/slideLayout2.xml"/><Relationship Id="rId6" Type="http://schemas.openxmlformats.org/officeDocument/2006/relationships/hyperlink" Target="https://www.brookings.edu/articles/avoiding-a-showdown-over-eu-privacy-laws/" TargetMode="External"/><Relationship Id="rId5" Type="http://schemas.openxmlformats.org/officeDocument/2006/relationships/hyperlink" Target="http://debatewise.org/debates/3040-privacy-vs-security/" TargetMode="External"/><Relationship Id="rId4" Type="http://schemas.openxmlformats.org/officeDocument/2006/relationships/hyperlink" Target="http://www.npr.org/2013/11/22/246774367/debate-does-spying-keep-us-saf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PRISM" TargetMode="External"/><Relationship Id="rId2" Type="http://schemas.openxmlformats.org/officeDocument/2006/relationships/hyperlink" Target="https://www.propublica.org/article/nsa-data-collection-faq" TargetMode="External"/><Relationship Id="rId1" Type="http://schemas.openxmlformats.org/officeDocument/2006/relationships/slideLayout" Target="../slideLayouts/slideLayout2.xml"/><Relationship Id="rId6" Type="http://schemas.openxmlformats.org/officeDocument/2006/relationships/hyperlink" Target="https://techcrunch.com/2019/04/30/nsa-surveillance-spike/" TargetMode="External"/><Relationship Id="rId5" Type="http://schemas.openxmlformats.org/officeDocument/2006/relationships/hyperlink" Target="https://www.eff.org/nsa-spying/how-it-works" TargetMode="External"/><Relationship Id="rId4" Type="http://schemas.openxmlformats.org/officeDocument/2006/relationships/hyperlink" Target="https://www.pewresearch.org/short-reads/2018/06/04/how-americans-have-viewed-government-surveillance-and-privacy-since-snowden-leak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bloomberg.com/quicktake/privacy-vs-security" TargetMode="External"/><Relationship Id="rId2" Type="http://schemas.openxmlformats.org/officeDocument/2006/relationships/hyperlink" Target="https://www.theperspective.com/debates/national-security-outweigh-right-privacy/" TargetMode="External"/><Relationship Id="rId1" Type="http://schemas.openxmlformats.org/officeDocument/2006/relationships/slideLayout" Target="../slideLayouts/slideLayout2.xml"/><Relationship Id="rId5" Type="http://schemas.openxmlformats.org/officeDocument/2006/relationships/hyperlink" Target="https://techcrunch.com/2018/05/06/personal-privacy-vs-public-security-fight/" TargetMode="External"/><Relationship Id="rId4" Type="http://schemas.openxmlformats.org/officeDocument/2006/relationships/hyperlink" Target="https://www.govtech.com/policy/privacy-vs-security-experts-debate-merits-of-each-in-tech-rich-world.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nsa.gov1.info/jobs/index.html" TargetMode="External"/><Relationship Id="rId3" Type="http://schemas.openxmlformats.org/officeDocument/2006/relationships/hyperlink" Target="https://www.dailydot.com/news/house-fisa-email-surveillance-extension/" TargetMode="External"/><Relationship Id="rId7" Type="http://schemas.openxmlformats.org/officeDocument/2006/relationships/hyperlink" Target="https://nsa.gov1.info/utah-data-center/index.html" TargetMode="External"/><Relationship Id="rId2" Type="http://schemas.openxmlformats.org/officeDocument/2006/relationships/hyperlink" Target="https://nsa.gov1.info/surveillance/" TargetMode="External"/><Relationship Id="rId1" Type="http://schemas.openxmlformats.org/officeDocument/2006/relationships/slideLayout" Target="../slideLayouts/slideLayout2.xml"/><Relationship Id="rId6" Type="http://schemas.openxmlformats.org/officeDocument/2006/relationships/hyperlink" Target="https://nsa.gov1.info/partners/index.html" TargetMode="External"/><Relationship Id="rId5" Type="http://schemas.openxmlformats.org/officeDocument/2006/relationships/hyperlink" Target="https://nsa.gov1.info/index.html" TargetMode="External"/><Relationship Id="rId4" Type="http://schemas.openxmlformats.org/officeDocument/2006/relationships/hyperlink" Target="https://nsa.gov1.info/data/index.html" TargetMode="External"/><Relationship Id="rId9" Type="http://schemas.openxmlformats.org/officeDocument/2006/relationships/hyperlink" Target="https://nsa.gov1.info/about/index.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ia.gov/careers" TargetMode="External"/><Relationship Id="rId7" Type="http://schemas.openxmlformats.org/officeDocument/2006/relationships/hyperlink" Target="https://www.cia.gov/careers/student-programs/" TargetMode="External"/><Relationship Id="rId2" Type="http://schemas.openxmlformats.org/officeDocument/2006/relationships/hyperlink" Target="https://www.cia.gov/about/" TargetMode="External"/><Relationship Id="rId1" Type="http://schemas.openxmlformats.org/officeDocument/2006/relationships/slideLayout" Target="../slideLayouts/slideLayout2.xml"/><Relationship Id="rId6" Type="http://schemas.openxmlformats.org/officeDocument/2006/relationships/hyperlink" Target="https://www.cia.gov/about/mission-vision/" TargetMode="External"/><Relationship Id="rId5" Type="http://schemas.openxmlformats.org/officeDocument/2006/relationships/hyperlink" Target="https://www.cia.gov/legacy/cia-history/" TargetMode="External"/><Relationship Id="rId4" Type="http://schemas.openxmlformats.org/officeDocument/2006/relationships/hyperlink" Target="https://www.cia.gov/legac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nsa.gov/Culture/Civil-Liberties-and-Privacy/" TargetMode="External"/><Relationship Id="rId2" Type="http://schemas.openxmlformats.org/officeDocument/2006/relationships/hyperlink" Target="http://www.heritage.org/defense/report/section-215-the-patriot-act-and-metadata-collection-responsible-options-the-way" TargetMode="External"/><Relationship Id="rId1" Type="http://schemas.openxmlformats.org/officeDocument/2006/relationships/slideLayout" Target="../slideLayouts/slideLayout2.xml"/><Relationship Id="rId4" Type="http://schemas.openxmlformats.org/officeDocument/2006/relationships/hyperlink" Target="http://www.darkreading.com/endpoint/privacy/nsas-big-surprise-govt-agency-is-actually-doing-its-job/d/d-id/1141660"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en.wikipedia.org/wiki/Nothing_to_hide_argument" TargetMode="External"/><Relationship Id="rId3" Type="http://schemas.openxmlformats.org/officeDocument/2006/relationships/hyperlink" Target="https://www.aclu.org/fact-sheet/documents-confirm-how-nsas-surveillance-procedures-threaten-americans-privacy" TargetMode="External"/><Relationship Id="rId7" Type="http://schemas.openxmlformats.org/officeDocument/2006/relationships/hyperlink" Target="https://www.usatoday.com/story/news/politics/2013/06/16/snowden-whistleblower-nsa-officials-roundtable/2428809/" TargetMode="External"/><Relationship Id="rId2" Type="http://schemas.openxmlformats.org/officeDocument/2006/relationships/hyperlink" Target="https://www.lawfareblog.com/topic/surveillance" TargetMode="External"/><Relationship Id="rId1" Type="http://schemas.openxmlformats.org/officeDocument/2006/relationships/slideLayout" Target="../slideLayouts/slideLayout2.xml"/><Relationship Id="rId6" Type="http://schemas.openxmlformats.org/officeDocument/2006/relationships/hyperlink" Target="https://www.eff.org/nsa-spying/how-it-works" TargetMode="External"/><Relationship Id="rId5" Type="http://schemas.openxmlformats.org/officeDocument/2006/relationships/hyperlink" Target="https://iapp.org/news/a/the-snowden-disclosures-10-years-on/" TargetMode="External"/><Relationship Id="rId10" Type="http://schemas.openxmlformats.org/officeDocument/2006/relationships/hyperlink" Target="https://www.aclu.org/news/national-security/you-may-have-nothing-hide-you-still-have-something-fear" TargetMode="External"/><Relationship Id="rId4" Type="http://schemas.openxmlformats.org/officeDocument/2006/relationships/hyperlink" Target="https://www.eff.org/nsa-spying/faq" TargetMode="External"/><Relationship Id="rId9" Type="http://schemas.openxmlformats.org/officeDocument/2006/relationships/hyperlink" Target="https://www.eff.org/deeplinks/2013/11/busting-eight-common-excuses-nsa-surveillance"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euideas.eui.eu/2020/10/23/security-vs-liberty-the-terms-of-a-flawed-but-persistent-discourse/" TargetMode="External"/><Relationship Id="rId3" Type="http://schemas.openxmlformats.org/officeDocument/2006/relationships/hyperlink" Target="https://www.wired.com/2013/09/lavabit-appeal/" TargetMode="External"/><Relationship Id="rId7" Type="http://schemas.openxmlformats.org/officeDocument/2006/relationships/hyperlink" Target="http://www.pewinternet.org/2017/01/26/americans-and-cybersecurity/" TargetMode="External"/><Relationship Id="rId2" Type="http://schemas.openxmlformats.org/officeDocument/2006/relationships/hyperlink" Target="https://www.wired.com/2013/06/why-i-have-nothing-to-hide-is-the-wrong-way-to-think-about-surveillance/" TargetMode="External"/><Relationship Id="rId1" Type="http://schemas.openxmlformats.org/officeDocument/2006/relationships/slideLayout" Target="../slideLayouts/slideLayout2.xml"/><Relationship Id="rId6" Type="http://schemas.openxmlformats.org/officeDocument/2006/relationships/hyperlink" Target="https://www.forbes.com/sites/kevinanderton/2017/02/16/privacy-versus-security-how-americans-view-the-issue-of-encryption-infographic/" TargetMode="External"/><Relationship Id="rId5" Type="http://schemas.openxmlformats.org/officeDocument/2006/relationships/hyperlink" Target="https://debatewise.org/3040-privacy-vs-security/" TargetMode="External"/><Relationship Id="rId4" Type="http://schemas.openxmlformats.org/officeDocument/2006/relationships/hyperlink" Target="http://www.cnn.com/2015/02/04/politics/deena-zaru-internet-privacy-security-al-franken/" TargetMode="External"/><Relationship Id="rId9" Type="http://schemas.openxmlformats.org/officeDocument/2006/relationships/hyperlink" Target="https://www.theverge.com/2017/1/22/14350496/secure-email-service-lavabit-relaunche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apnews.com/article/leaked-documents-air-national-guardsman-jack-teixeira-d7c8dbaeb3b7a5ae69faeab04ede2ab0" TargetMode="External"/><Relationship Id="rId2" Type="http://schemas.openxmlformats.org/officeDocument/2006/relationships/hyperlink" Target="https://en.wikipedia.org/wiki/Jack_Teixeira" TargetMode="External"/><Relationship Id="rId1" Type="http://schemas.openxmlformats.org/officeDocument/2006/relationships/slideLayout" Target="../slideLayouts/slideLayout2.xml"/><Relationship Id="rId5" Type="http://schemas.openxmlformats.org/officeDocument/2006/relationships/hyperlink" Target="https://www.usatoday.com/story/news/politics/2023/04/28/jack-teixeira-security-clearance/11751171002/" TargetMode="External"/><Relationship Id="rId4" Type="http://schemas.openxmlformats.org/officeDocument/2006/relationships/hyperlink" Target="https://www.npr.org/2023/04/27/1170844422/jack-teixeira-classified-documents-detention-hearing"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V9_PjdU3Mpo" TargetMode="External"/><Relationship Id="rId2" Type="http://schemas.openxmlformats.org/officeDocument/2006/relationships/hyperlink" Target="http://projects.propublica.org/graphics/nsa-54-case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en.wikipedia.org/wiki/2015_San_Bernardino_attack" TargetMode="External"/><Relationship Id="rId3" Type="http://schemas.openxmlformats.org/officeDocument/2006/relationships/hyperlink" Target="https://en.wikipedia.org/wiki/2001_anthrax_attacks" TargetMode="External"/><Relationship Id="rId7" Type="http://schemas.openxmlformats.org/officeDocument/2006/relationships/hyperlink" Target="https://en.wikipedia.org/wiki/2015_Chattanooga_shootings" TargetMode="External"/><Relationship Id="rId2" Type="http://schemas.openxmlformats.org/officeDocument/2006/relationships/hyperlink" Target="https://en.wikipedia.org/wiki/September_11_attacks" TargetMode="External"/><Relationship Id="rId1" Type="http://schemas.openxmlformats.org/officeDocument/2006/relationships/slideLayout" Target="../slideLayouts/slideLayout2.xml"/><Relationship Id="rId6" Type="http://schemas.openxmlformats.org/officeDocument/2006/relationships/hyperlink" Target="https://en.wikipedia.org/wiki/Boston_Marathon_bombing" TargetMode="External"/><Relationship Id="rId11" Type="http://schemas.openxmlformats.org/officeDocument/2006/relationships/hyperlink" Target="https://en.wikipedia.org/wiki/1993_World_Trade_Center_bombing" TargetMode="External"/><Relationship Id="rId5" Type="http://schemas.openxmlformats.org/officeDocument/2006/relationships/hyperlink" Target="https://en.wikipedia.org/wiki/2009_Fort_Hood_shooting" TargetMode="External"/><Relationship Id="rId10" Type="http://schemas.openxmlformats.org/officeDocument/2006/relationships/hyperlink" Target="https://www.youtube.com/watch?v=mXDuuIvb1KU" TargetMode="External"/><Relationship Id="rId4" Type="http://schemas.openxmlformats.org/officeDocument/2006/relationships/hyperlink" Target="https://en.wikipedia.org/wiki/Beltway_sniper_attacks" TargetMode="External"/><Relationship Id="rId9" Type="http://schemas.openxmlformats.org/officeDocument/2006/relationships/hyperlink" Target="https://www.youtube.com/watch?v=_3colChnneA"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thedailybanter.com/2013/08/another-wild-story-about-government-spying-circulates-the-internet-only-to-be-debunked-later/" TargetMode="External"/><Relationship Id="rId7" Type="http://schemas.openxmlformats.org/officeDocument/2006/relationships/hyperlink" Target="https://www.newyorker.com/magazine/2022/04/25/how-democracies-spy-on-their-citizens" TargetMode="External"/><Relationship Id="rId2" Type="http://schemas.openxmlformats.org/officeDocument/2006/relationships/hyperlink" Target="http://www.washingtontimes.com/news/2015/may/21/fbi-admits-patriot-act-snooping-powers-didnt-crack/?page=all" TargetMode="External"/><Relationship Id="rId1" Type="http://schemas.openxmlformats.org/officeDocument/2006/relationships/slideLayout" Target="../slideLayouts/slideLayout2.xml"/><Relationship Id="rId6" Type="http://schemas.openxmlformats.org/officeDocument/2006/relationships/hyperlink" Target="https://theintercept.com/2015/12/17/a-secret-catalogue-of-government-gear-for-spying-on-your-cellphone/" TargetMode="External"/><Relationship Id="rId5" Type="http://schemas.openxmlformats.org/officeDocument/2006/relationships/hyperlink" Target="https://en.wikipedia.org/wiki/PRISM_(surveillance_program)" TargetMode="External"/><Relationship Id="rId4" Type="http://schemas.openxmlformats.org/officeDocument/2006/relationships/hyperlink" Target="https://en.wikipedia.org/wiki/Edward_Snowd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immigration.procon.org/viewanswers.asp?questionID=000771" TargetMode="External"/><Relationship Id="rId2" Type="http://schemas.openxmlformats.org/officeDocument/2006/relationships/hyperlink" Target="http://immigration.procon.org/viewanswers.asp?questionID=001362" TargetMode="External"/><Relationship Id="rId1" Type="http://schemas.openxmlformats.org/officeDocument/2006/relationships/slideLayout" Target="../slideLayouts/slideLayout2.xml"/><Relationship Id="rId6" Type="http://schemas.openxmlformats.org/officeDocument/2006/relationships/hyperlink" Target="http://immigration.procon.org/viewanswers.asp?questionID=000778" TargetMode="External"/><Relationship Id="rId5" Type="http://schemas.openxmlformats.org/officeDocument/2006/relationships/hyperlink" Target="http://immigration.procon.org/viewanswers.asp?questionID=001297" TargetMode="External"/><Relationship Id="rId4" Type="http://schemas.openxmlformats.org/officeDocument/2006/relationships/hyperlink" Target="http://immigration.procon.org/viewanswers.asp?questionID=000774"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immigration.procon.org/viewanswers.asp?questionID=000771" TargetMode="External"/><Relationship Id="rId2" Type="http://schemas.openxmlformats.org/officeDocument/2006/relationships/hyperlink" Target="http://immigration.procon.org/viewanswers.asp?questionID=001362" TargetMode="External"/><Relationship Id="rId1" Type="http://schemas.openxmlformats.org/officeDocument/2006/relationships/slideLayout" Target="../slideLayouts/slideLayout2.xml"/><Relationship Id="rId6" Type="http://schemas.openxmlformats.org/officeDocument/2006/relationships/hyperlink" Target="http://immigration.procon.org/viewanswers.asp?questionID=000778" TargetMode="External"/><Relationship Id="rId5" Type="http://schemas.openxmlformats.org/officeDocument/2006/relationships/hyperlink" Target="http://immigration.procon.org/viewanswers.asp?questionID=001297" TargetMode="External"/><Relationship Id="rId4" Type="http://schemas.openxmlformats.org/officeDocument/2006/relationships/hyperlink" Target="http://immigration.procon.org/viewanswers.asp?questionID=000774"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rmAutofit/>
          </a:bodyPr>
          <a:lstStyle/>
          <a:p>
            <a:r>
              <a:rPr lang="en-US" sz="2000" dirty="0">
                <a:solidFill>
                  <a:srgbClr val="00B0F0"/>
                </a:solidFill>
              </a:rPr>
              <a:t>The government has a right to spy on its citizens in order to better protect its citizens.</a:t>
            </a:r>
          </a:p>
        </p:txBody>
      </p:sp>
      <p:sp>
        <p:nvSpPr>
          <p:cNvPr id="3" name="TextBox 2"/>
          <p:cNvSpPr txBox="1"/>
          <p:nvPr/>
        </p:nvSpPr>
        <p:spPr>
          <a:xfrm>
            <a:off x="0" y="6019800"/>
            <a:ext cx="9144000" cy="307777"/>
          </a:xfrm>
          <a:prstGeom prst="rect">
            <a:avLst/>
          </a:prstGeom>
          <a:noFill/>
        </p:spPr>
        <p:txBody>
          <a:bodyPr wrap="square" rtlCol="0">
            <a:spAutoFit/>
          </a:bodyPr>
          <a:lstStyle/>
          <a:p>
            <a:r>
              <a:rPr lang="en-US" sz="1400" dirty="0">
                <a:solidFill>
                  <a:prstClr val="black"/>
                </a:solidFill>
              </a:rPr>
              <a:t>This image is courtesy of healthinforwars.blogspot.com</a:t>
            </a:r>
          </a:p>
        </p:txBody>
      </p:sp>
      <p:pic>
        <p:nvPicPr>
          <p:cNvPr id="41986" name="Picture 2" descr="http://3.bp.blogspot.com/-u0YkzL--kyU/VFnilwbQDnI/AAAAAAAAEaY/F-uxcuE-zOQ/s1600/2013US_Electronic%2BSurveillance.jpg"/>
          <p:cNvPicPr>
            <a:picLocks noChangeAspect="1" noChangeArrowheads="1"/>
          </p:cNvPicPr>
          <p:nvPr/>
        </p:nvPicPr>
        <p:blipFill>
          <a:blip r:embed="rId2" cstate="print"/>
          <a:srcRect/>
          <a:stretch>
            <a:fillRect/>
          </a:stretch>
        </p:blipFill>
        <p:spPr bwMode="auto">
          <a:xfrm>
            <a:off x="228599" y="533400"/>
            <a:ext cx="8728361" cy="5486400"/>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
          </a:xfrm>
        </p:spPr>
        <p:txBody>
          <a:bodyPr>
            <a:normAutofit/>
          </a:bodyPr>
          <a:lstStyle/>
          <a:p>
            <a:r>
              <a:rPr lang="en-US" sz="1800" dirty="0">
                <a:solidFill>
                  <a:srgbClr val="00B0F0"/>
                </a:solidFill>
                <a:ea typeface="+mn-ea"/>
                <a:cs typeface="+mn-cs"/>
              </a:rPr>
              <a:t>A National Security Letter (NSL) could also include a “gag order,” meaning companies could not tell anyone, even the person whose records they disclosed, that they had received a letter.</a:t>
            </a:r>
            <a:endParaRPr lang="en-US" sz="1800" dirty="0">
              <a:solidFill>
                <a:srgbClr val="00B0F0"/>
              </a:solidFill>
            </a:endParaRPr>
          </a:p>
        </p:txBody>
      </p:sp>
      <p:sp>
        <p:nvSpPr>
          <p:cNvPr id="3" name="TextBox 2"/>
          <p:cNvSpPr txBox="1"/>
          <p:nvPr/>
        </p:nvSpPr>
        <p:spPr>
          <a:xfrm>
            <a:off x="-13062" y="5504329"/>
            <a:ext cx="9144000" cy="307777"/>
          </a:xfrm>
          <a:prstGeom prst="rect">
            <a:avLst/>
          </a:prstGeom>
          <a:noFill/>
        </p:spPr>
        <p:txBody>
          <a:bodyPr wrap="square" rtlCol="0">
            <a:spAutoFit/>
          </a:bodyPr>
          <a:lstStyle/>
          <a:p>
            <a:r>
              <a:rPr lang="en-US" sz="1400" dirty="0">
                <a:solidFill>
                  <a:prstClr val="black"/>
                </a:solidFill>
              </a:rPr>
              <a:t>This image is courtesy of wired.com.</a:t>
            </a:r>
          </a:p>
        </p:txBody>
      </p:sp>
      <p:pic>
        <p:nvPicPr>
          <p:cNvPr id="4" name="Picture 3"/>
          <p:cNvPicPr>
            <a:picLocks noChangeAspect="1"/>
          </p:cNvPicPr>
          <p:nvPr/>
        </p:nvPicPr>
        <p:blipFill>
          <a:blip r:embed="rId2"/>
          <a:stretch>
            <a:fillRect/>
          </a:stretch>
        </p:blipFill>
        <p:spPr>
          <a:xfrm>
            <a:off x="8709" y="609600"/>
            <a:ext cx="9144000" cy="4894729"/>
          </a:xfrm>
          <a:prstGeom prst="rect">
            <a:avLst/>
          </a:prstGeom>
        </p:spPr>
      </p:pic>
    </p:spTree>
    <p:extLst>
      <p:ext uri="{BB962C8B-B14F-4D97-AF65-F5344CB8AC3E}">
        <p14:creationId xmlns:p14="http://schemas.microsoft.com/office/powerpoint/2010/main" val="2519924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7200"/>
          </a:xfrm>
        </p:spPr>
        <p:txBody>
          <a:bodyPr>
            <a:normAutofit/>
          </a:bodyPr>
          <a:lstStyle/>
          <a:p>
            <a:r>
              <a:rPr lang="en-US" sz="1700" dirty="0">
                <a:solidFill>
                  <a:srgbClr val="00B0F0"/>
                </a:solidFill>
              </a:rPr>
              <a:t>The Patriot Act also allowed for a special court, called the FISA Court, to operate largely in secret. </a:t>
            </a:r>
          </a:p>
        </p:txBody>
      </p:sp>
      <p:sp>
        <p:nvSpPr>
          <p:cNvPr id="3" name="TextBox 2"/>
          <p:cNvSpPr txBox="1"/>
          <p:nvPr/>
        </p:nvSpPr>
        <p:spPr>
          <a:xfrm>
            <a:off x="0" y="6460268"/>
            <a:ext cx="9144000" cy="307777"/>
          </a:xfrm>
          <a:prstGeom prst="rect">
            <a:avLst/>
          </a:prstGeom>
          <a:noFill/>
        </p:spPr>
        <p:txBody>
          <a:bodyPr wrap="square" rtlCol="0">
            <a:spAutoFit/>
          </a:bodyPr>
          <a:lstStyle/>
          <a:p>
            <a:r>
              <a:rPr lang="en-US" sz="1400" dirty="0">
                <a:solidFill>
                  <a:srgbClr val="00B0F0"/>
                </a:solidFill>
              </a:rPr>
              <a:t>FISA stands for The United States Foreign Intelligence Surveillance Court.</a:t>
            </a:r>
            <a:r>
              <a:rPr lang="en-US" sz="1400" dirty="0">
                <a:solidFill>
                  <a:prstClr val="black"/>
                </a:solidFill>
              </a:rPr>
              <a:t> This image is courtesy of breitbart.org.</a:t>
            </a:r>
          </a:p>
        </p:txBody>
      </p:sp>
      <p:pic>
        <p:nvPicPr>
          <p:cNvPr id="69636" name="Picture 4" descr="http://cdn.breitbart.com/mediaserver/Breitbart/The-Conversation/2013/06/14/Rubber-Stampjpg.jpg"/>
          <p:cNvPicPr>
            <a:picLocks noChangeAspect="1" noChangeArrowheads="1"/>
          </p:cNvPicPr>
          <p:nvPr/>
        </p:nvPicPr>
        <p:blipFill>
          <a:blip r:embed="rId2" cstate="print"/>
          <a:srcRect/>
          <a:stretch>
            <a:fillRect/>
          </a:stretch>
        </p:blipFill>
        <p:spPr bwMode="auto">
          <a:xfrm>
            <a:off x="609600" y="381000"/>
            <a:ext cx="8111384" cy="6079268"/>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
          </a:xfrm>
        </p:spPr>
        <p:txBody>
          <a:bodyPr>
            <a:noAutofit/>
          </a:bodyPr>
          <a:lstStyle/>
          <a:p>
            <a:r>
              <a:rPr lang="en-US" sz="2000" dirty="0">
                <a:solidFill>
                  <a:srgbClr val="00B0F0"/>
                </a:solidFill>
                <a:ea typeface="+mn-ea"/>
                <a:cs typeface="+mn-cs"/>
              </a:rPr>
              <a:t>The FISA court ruled that mass data collection by the NSA did not violate the 4</a:t>
            </a:r>
            <a:r>
              <a:rPr lang="en-US" sz="2000" baseline="30000" dirty="0">
                <a:solidFill>
                  <a:srgbClr val="00B0F0"/>
                </a:solidFill>
                <a:ea typeface="+mn-ea"/>
                <a:cs typeface="+mn-cs"/>
              </a:rPr>
              <a:t>th</a:t>
            </a:r>
            <a:r>
              <a:rPr lang="en-US" sz="2000" dirty="0">
                <a:solidFill>
                  <a:srgbClr val="00B0F0"/>
                </a:solidFill>
                <a:ea typeface="+mn-ea"/>
                <a:cs typeface="+mn-cs"/>
              </a:rPr>
              <a:t> Amendment (Search and Seizure Amendment) of the Constitution.</a:t>
            </a:r>
            <a:endParaRPr lang="en-US" sz="2000" dirty="0">
              <a:solidFill>
                <a:srgbClr val="00B0F0"/>
              </a:solidFill>
            </a:endParaRPr>
          </a:p>
        </p:txBody>
      </p:sp>
      <p:sp>
        <p:nvSpPr>
          <p:cNvPr id="3" name="TextBox 2"/>
          <p:cNvSpPr txBox="1"/>
          <p:nvPr/>
        </p:nvSpPr>
        <p:spPr>
          <a:xfrm>
            <a:off x="0" y="6550223"/>
            <a:ext cx="9144000" cy="307777"/>
          </a:xfrm>
          <a:prstGeom prst="rect">
            <a:avLst/>
          </a:prstGeom>
          <a:noFill/>
        </p:spPr>
        <p:txBody>
          <a:bodyPr wrap="square" rtlCol="0">
            <a:spAutoFit/>
          </a:bodyPr>
          <a:lstStyle/>
          <a:p>
            <a:r>
              <a:rPr lang="en-US" sz="1400" dirty="0">
                <a:solidFill>
                  <a:srgbClr val="00B0F0"/>
                </a:solidFill>
              </a:rPr>
              <a:t>FISA stands for The United States Foreign Intelligence Surveillance Court.</a:t>
            </a:r>
            <a:r>
              <a:rPr lang="en-US" sz="1400" dirty="0">
                <a:solidFill>
                  <a:prstClr val="black"/>
                </a:solidFill>
              </a:rPr>
              <a:t> This image is courtesy of uscourts.com.</a:t>
            </a:r>
          </a:p>
        </p:txBody>
      </p:sp>
      <p:pic>
        <p:nvPicPr>
          <p:cNvPr id="4" name="Picture 3"/>
          <p:cNvPicPr>
            <a:picLocks noChangeAspect="1"/>
          </p:cNvPicPr>
          <p:nvPr/>
        </p:nvPicPr>
        <p:blipFill>
          <a:blip r:embed="rId2"/>
          <a:stretch>
            <a:fillRect/>
          </a:stretch>
        </p:blipFill>
        <p:spPr>
          <a:xfrm>
            <a:off x="914400" y="676292"/>
            <a:ext cx="7315200" cy="5852160"/>
          </a:xfrm>
          <a:prstGeom prst="rect">
            <a:avLst/>
          </a:prstGeom>
        </p:spPr>
      </p:pic>
    </p:spTree>
    <p:extLst>
      <p:ext uri="{BB962C8B-B14F-4D97-AF65-F5344CB8AC3E}">
        <p14:creationId xmlns:p14="http://schemas.microsoft.com/office/powerpoint/2010/main" val="25506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
          </a:xfrm>
        </p:spPr>
        <p:txBody>
          <a:bodyPr>
            <a:normAutofit fontScale="90000"/>
          </a:bodyPr>
          <a:lstStyle/>
          <a:p>
            <a:r>
              <a:rPr lang="en-US" sz="2000" dirty="0">
                <a:solidFill>
                  <a:srgbClr val="00B0F0"/>
                </a:solidFill>
              </a:rPr>
              <a:t>The FISA Court ruled that because customers gave telecommunications companies, personal information, the government was allowed to collect that information in secret. </a:t>
            </a:r>
          </a:p>
        </p:txBody>
      </p:sp>
      <p:sp>
        <p:nvSpPr>
          <p:cNvPr id="3" name="TextBox 2"/>
          <p:cNvSpPr txBox="1"/>
          <p:nvPr/>
        </p:nvSpPr>
        <p:spPr>
          <a:xfrm>
            <a:off x="0" y="6477001"/>
            <a:ext cx="9144000" cy="307777"/>
          </a:xfrm>
          <a:prstGeom prst="rect">
            <a:avLst/>
          </a:prstGeom>
          <a:noFill/>
        </p:spPr>
        <p:txBody>
          <a:bodyPr wrap="square" rtlCol="0">
            <a:spAutoFit/>
          </a:bodyPr>
          <a:lstStyle/>
          <a:p>
            <a:r>
              <a:rPr lang="en-US" sz="1400" dirty="0">
                <a:solidFill>
                  <a:prstClr val="black"/>
                </a:solidFill>
              </a:rPr>
              <a:t>This image is courtesy of dailykos.com.</a:t>
            </a:r>
          </a:p>
        </p:txBody>
      </p:sp>
      <p:pic>
        <p:nvPicPr>
          <p:cNvPr id="68610" name="Picture 2" descr="http://s3.amazonaws.com/dk-production/images/36088/story_image/dreamstime_s_25233703.jpg?1370963276"/>
          <p:cNvPicPr>
            <a:picLocks noChangeAspect="1" noChangeArrowheads="1"/>
          </p:cNvPicPr>
          <p:nvPr/>
        </p:nvPicPr>
        <p:blipFill>
          <a:blip r:embed="rId2" cstate="print"/>
          <a:srcRect/>
          <a:stretch>
            <a:fillRect/>
          </a:stretch>
        </p:blipFill>
        <p:spPr bwMode="auto">
          <a:xfrm>
            <a:off x="152400" y="609600"/>
            <a:ext cx="8801098" cy="5867400"/>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7200"/>
          </a:xfrm>
        </p:spPr>
        <p:txBody>
          <a:bodyPr>
            <a:normAutofit/>
          </a:bodyPr>
          <a:lstStyle/>
          <a:p>
            <a:r>
              <a:rPr lang="en-US" sz="2000" dirty="0">
                <a:solidFill>
                  <a:srgbClr val="00B0F0"/>
                </a:solidFill>
              </a:rPr>
              <a:t>The government at first denied that it was collecting information on its citizens.</a:t>
            </a:r>
          </a:p>
        </p:txBody>
      </p:sp>
      <p:sp>
        <p:nvSpPr>
          <p:cNvPr id="3" name="TextBox 2"/>
          <p:cNvSpPr txBox="1"/>
          <p:nvPr/>
        </p:nvSpPr>
        <p:spPr>
          <a:xfrm>
            <a:off x="0" y="5524500"/>
            <a:ext cx="9144000" cy="523220"/>
          </a:xfrm>
          <a:prstGeom prst="rect">
            <a:avLst/>
          </a:prstGeom>
          <a:noFill/>
        </p:spPr>
        <p:txBody>
          <a:bodyPr wrap="square" rtlCol="0">
            <a:spAutoFit/>
          </a:bodyPr>
          <a:lstStyle/>
          <a:p>
            <a:r>
              <a:rPr lang="en-US" sz="1400" dirty="0">
                <a:solidFill>
                  <a:prstClr val="black"/>
                </a:solidFill>
              </a:rPr>
              <a:t>Government officials denied spying, under oath, before congressional committees in 2012 and 2013. This image is courtesy of c-span.org.</a:t>
            </a:r>
          </a:p>
        </p:txBody>
      </p:sp>
      <p:pic>
        <p:nvPicPr>
          <p:cNvPr id="4" name="Picture 3"/>
          <p:cNvPicPr>
            <a:picLocks noChangeAspect="1"/>
          </p:cNvPicPr>
          <p:nvPr/>
        </p:nvPicPr>
        <p:blipFill>
          <a:blip r:embed="rId2"/>
          <a:stretch>
            <a:fillRect/>
          </a:stretch>
        </p:blipFill>
        <p:spPr>
          <a:xfrm>
            <a:off x="0" y="381000"/>
            <a:ext cx="9144000" cy="5143500"/>
          </a:xfrm>
          <a:prstGeom prst="rect">
            <a:avLst/>
          </a:prstGeom>
        </p:spPr>
      </p:pic>
    </p:spTree>
    <p:extLst>
      <p:ext uri="{BB962C8B-B14F-4D97-AF65-F5344CB8AC3E}">
        <p14:creationId xmlns:p14="http://schemas.microsoft.com/office/powerpoint/2010/main" val="47545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599"/>
          </a:xfrm>
        </p:spPr>
        <p:txBody>
          <a:bodyPr>
            <a:noAutofit/>
          </a:bodyPr>
          <a:lstStyle/>
          <a:p>
            <a:r>
              <a:rPr lang="en-US" sz="1800" dirty="0">
                <a:solidFill>
                  <a:srgbClr val="00B0F0"/>
                </a:solidFill>
              </a:rPr>
              <a:t>The extent of the government’s spying under the Patriot Act was revealed by a former NSA employee, Edward Snowden, who gave thousands of classified documents to journalists.</a:t>
            </a:r>
          </a:p>
        </p:txBody>
      </p:sp>
      <p:sp>
        <p:nvSpPr>
          <p:cNvPr id="3" name="TextBox 2"/>
          <p:cNvSpPr txBox="1"/>
          <p:nvPr/>
        </p:nvSpPr>
        <p:spPr>
          <a:xfrm>
            <a:off x="0" y="6543692"/>
            <a:ext cx="9144000" cy="307777"/>
          </a:xfrm>
          <a:prstGeom prst="rect">
            <a:avLst/>
          </a:prstGeom>
          <a:noFill/>
        </p:spPr>
        <p:txBody>
          <a:bodyPr wrap="square" rtlCol="0">
            <a:spAutoFit/>
          </a:bodyPr>
          <a:lstStyle/>
          <a:p>
            <a:r>
              <a:rPr lang="en-US" sz="1400" dirty="0">
                <a:solidFill>
                  <a:prstClr val="black"/>
                </a:solidFill>
              </a:rPr>
              <a:t>This image is courtesy of Wikimedia Commons.</a:t>
            </a:r>
          </a:p>
        </p:txBody>
      </p:sp>
      <p:pic>
        <p:nvPicPr>
          <p:cNvPr id="64514" name="Picture 2" descr="Edward Snowden-2.jpg"/>
          <p:cNvPicPr>
            <a:picLocks noChangeAspect="1" noChangeArrowheads="1"/>
          </p:cNvPicPr>
          <p:nvPr/>
        </p:nvPicPr>
        <p:blipFill>
          <a:blip r:embed="rId2" cstate="print"/>
          <a:srcRect/>
          <a:stretch>
            <a:fillRect/>
          </a:stretch>
        </p:blipFill>
        <p:spPr bwMode="auto">
          <a:xfrm>
            <a:off x="2057400" y="609600"/>
            <a:ext cx="4953000" cy="5967678"/>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dirty="0">
                <a:solidFill>
                  <a:srgbClr val="00B0F0"/>
                </a:solidFill>
              </a:rPr>
              <a:t>Edward Snowden is now in hiding for violating the Espionage Act, and for theft of government property.</a:t>
            </a:r>
          </a:p>
        </p:txBody>
      </p:sp>
      <p:sp>
        <p:nvSpPr>
          <p:cNvPr id="3" name="TextBox 2"/>
          <p:cNvSpPr txBox="1"/>
          <p:nvPr/>
        </p:nvSpPr>
        <p:spPr>
          <a:xfrm>
            <a:off x="-2178" y="5220659"/>
            <a:ext cx="9144000" cy="307777"/>
          </a:xfrm>
          <a:prstGeom prst="rect">
            <a:avLst/>
          </a:prstGeom>
          <a:noFill/>
        </p:spPr>
        <p:txBody>
          <a:bodyPr wrap="square" rtlCol="0">
            <a:spAutoFit/>
          </a:bodyPr>
          <a:lstStyle/>
          <a:p>
            <a:r>
              <a:rPr lang="en-US" sz="1400" dirty="0">
                <a:solidFill>
                  <a:prstClr val="black"/>
                </a:solidFill>
              </a:rPr>
              <a:t>This image is courtesy of azquotes.com.</a:t>
            </a:r>
          </a:p>
        </p:txBody>
      </p:sp>
      <p:pic>
        <p:nvPicPr>
          <p:cNvPr id="4" name="Picture 3"/>
          <p:cNvPicPr>
            <a:picLocks noChangeAspect="1"/>
          </p:cNvPicPr>
          <p:nvPr/>
        </p:nvPicPr>
        <p:blipFill>
          <a:blip r:embed="rId2"/>
          <a:stretch>
            <a:fillRect/>
          </a:stretch>
        </p:blipFill>
        <p:spPr>
          <a:xfrm>
            <a:off x="-2178" y="914399"/>
            <a:ext cx="9146178" cy="4304083"/>
          </a:xfrm>
          <a:prstGeom prst="rect">
            <a:avLst/>
          </a:prstGeom>
        </p:spPr>
      </p:pic>
    </p:spTree>
    <p:extLst>
      <p:ext uri="{BB962C8B-B14F-4D97-AF65-F5344CB8AC3E}">
        <p14:creationId xmlns:p14="http://schemas.microsoft.com/office/powerpoint/2010/main" val="345072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7199"/>
          </a:xfrm>
        </p:spPr>
        <p:txBody>
          <a:bodyPr>
            <a:normAutofit/>
          </a:bodyPr>
          <a:lstStyle/>
          <a:p>
            <a:r>
              <a:rPr lang="en-US" sz="2000" dirty="0">
                <a:solidFill>
                  <a:srgbClr val="00B0F0"/>
                </a:solidFill>
              </a:rPr>
              <a:t>The government has a right to spy on its citizens in order to better protect its citizens.</a:t>
            </a:r>
          </a:p>
        </p:txBody>
      </p:sp>
      <p:sp>
        <p:nvSpPr>
          <p:cNvPr id="3" name="TextBox 2"/>
          <p:cNvSpPr txBox="1"/>
          <p:nvPr/>
        </p:nvSpPr>
        <p:spPr>
          <a:xfrm>
            <a:off x="28303" y="6217919"/>
            <a:ext cx="9144000" cy="307777"/>
          </a:xfrm>
          <a:prstGeom prst="rect">
            <a:avLst/>
          </a:prstGeom>
          <a:noFill/>
        </p:spPr>
        <p:txBody>
          <a:bodyPr wrap="square" rtlCol="0">
            <a:spAutoFit/>
          </a:bodyPr>
          <a:lstStyle/>
          <a:p>
            <a:r>
              <a:rPr lang="en-US" sz="1400" dirty="0">
                <a:solidFill>
                  <a:prstClr val="black"/>
                </a:solidFill>
              </a:rPr>
              <a:t>This image is courtesy of healthinforwars.blogspot.com</a:t>
            </a:r>
          </a:p>
        </p:txBody>
      </p:sp>
      <p:pic>
        <p:nvPicPr>
          <p:cNvPr id="41986" name="Picture 2" descr="http://3.bp.blogspot.com/-u0YkzL--kyU/VFnilwbQDnI/AAAAAAAAEaY/F-uxcuE-zOQ/s1600/2013US_Electronic%2BSurveillance.jpg"/>
          <p:cNvPicPr>
            <a:picLocks noChangeAspect="1" noChangeArrowheads="1"/>
          </p:cNvPicPr>
          <p:nvPr/>
        </p:nvPicPr>
        <p:blipFill>
          <a:blip r:embed="rId2" cstate="print"/>
          <a:srcRect/>
          <a:stretch>
            <a:fillRect/>
          </a:stretch>
        </p:blipFill>
        <p:spPr bwMode="auto">
          <a:xfrm>
            <a:off x="0" y="463730"/>
            <a:ext cx="9144000" cy="5747659"/>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Autofit/>
          </a:bodyPr>
          <a:lstStyle/>
          <a:p>
            <a:r>
              <a:rPr lang="en-US" sz="2200" b="1" dirty="0">
                <a:solidFill>
                  <a:srgbClr val="00B0F0"/>
                </a:solidFill>
              </a:rPr>
              <a:t>Good debaters use stories and anecdotes to support their argument.</a:t>
            </a:r>
          </a:p>
        </p:txBody>
      </p:sp>
      <p:sp>
        <p:nvSpPr>
          <p:cNvPr id="4" name="TextBox 3"/>
          <p:cNvSpPr txBox="1"/>
          <p:nvPr/>
        </p:nvSpPr>
        <p:spPr>
          <a:xfrm>
            <a:off x="0" y="6596390"/>
            <a:ext cx="9144000" cy="523220"/>
          </a:xfrm>
          <a:prstGeom prst="rect">
            <a:avLst/>
          </a:prstGeom>
          <a:noFill/>
        </p:spPr>
        <p:txBody>
          <a:bodyPr wrap="square" rtlCol="0">
            <a:spAutoFit/>
          </a:bodyPr>
          <a:lstStyle/>
          <a:p>
            <a:r>
              <a:rPr lang="en-US" sz="1400" dirty="0">
                <a:solidFill>
                  <a:srgbClr val="00B0F0"/>
                </a:solidFill>
              </a:rPr>
              <a:t>These stories are in a lot of newspaper and magazine articles that you will read online. </a:t>
            </a:r>
            <a:r>
              <a:rPr lang="en-US" sz="1050" dirty="0"/>
              <a:t>This image is courtesy of gova-lhs.wikispaces.com</a:t>
            </a:r>
          </a:p>
          <a:p>
            <a:endParaRPr lang="en-US" sz="1400" dirty="0">
              <a:solidFill>
                <a:srgbClr val="00B0F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33400"/>
            <a:ext cx="7620000" cy="60277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Autofit/>
          </a:bodyPr>
          <a:lstStyle/>
          <a:p>
            <a:r>
              <a:rPr lang="en-US" sz="2200" b="1" dirty="0">
                <a:solidFill>
                  <a:srgbClr val="00B050"/>
                </a:solidFill>
              </a:rPr>
              <a:t>Additionally, you will use </a:t>
            </a:r>
            <a:r>
              <a:rPr lang="en-US" sz="2200" b="1" dirty="0">
                <a:solidFill>
                  <a:srgbClr val="7030A0"/>
                </a:solidFill>
              </a:rPr>
              <a:t>Facts</a:t>
            </a:r>
            <a:r>
              <a:rPr lang="en-US" sz="2200" b="1" dirty="0">
                <a:solidFill>
                  <a:srgbClr val="00B050"/>
                </a:solidFill>
              </a:rPr>
              <a:t> not </a:t>
            </a:r>
            <a:r>
              <a:rPr lang="en-US" sz="2200" b="1" dirty="0">
                <a:solidFill>
                  <a:srgbClr val="FF0000"/>
                </a:solidFill>
              </a:rPr>
              <a:t>Bias</a:t>
            </a:r>
            <a:r>
              <a:rPr lang="en-US" sz="2200" b="1" dirty="0">
                <a:solidFill>
                  <a:srgbClr val="00B050"/>
                </a:solidFill>
              </a:rPr>
              <a:t> to support your arguments.</a:t>
            </a:r>
          </a:p>
        </p:txBody>
      </p:sp>
      <p:sp>
        <p:nvSpPr>
          <p:cNvPr id="3" name="TextBox 2"/>
          <p:cNvSpPr txBox="1"/>
          <p:nvPr/>
        </p:nvSpPr>
        <p:spPr>
          <a:xfrm>
            <a:off x="-29570" y="6477000"/>
            <a:ext cx="9144000" cy="523220"/>
          </a:xfrm>
          <a:prstGeom prst="rect">
            <a:avLst/>
          </a:prstGeom>
          <a:noFill/>
        </p:spPr>
        <p:txBody>
          <a:bodyPr wrap="square" rtlCol="0">
            <a:spAutoFit/>
          </a:bodyPr>
          <a:lstStyle/>
          <a:p>
            <a:r>
              <a:rPr lang="en-US" sz="1400" dirty="0">
                <a:solidFill>
                  <a:prstClr val="black"/>
                </a:solidFill>
              </a:rPr>
              <a:t>This image is courtesy of gova-lhs.wikispaces.com</a:t>
            </a:r>
          </a:p>
          <a:p>
            <a:endParaRPr lang="en-US" sz="1400" dirty="0">
              <a:solidFill>
                <a:prstClr val="black"/>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17" y="533400"/>
            <a:ext cx="8896626" cy="5791200"/>
          </a:xfrm>
          <a:prstGeom prst="rect">
            <a:avLst/>
          </a:prstGeom>
        </p:spPr>
      </p:pic>
    </p:spTree>
    <p:extLst>
      <p:ext uri="{BB962C8B-B14F-4D97-AF65-F5344CB8AC3E}">
        <p14:creationId xmlns:p14="http://schemas.microsoft.com/office/powerpoint/2010/main" val="174435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rmAutofit fontScale="90000"/>
          </a:bodyPr>
          <a:lstStyle/>
          <a:p>
            <a:r>
              <a:rPr lang="en-US" sz="2000" dirty="0">
                <a:solidFill>
                  <a:srgbClr val="00B0F0"/>
                </a:solidFill>
              </a:rPr>
              <a:t>Following the terrorist attacks on September 11, 2001, the United States Congress passed the USA Patriot Act. One section of the act allows the government to “query telephone metadata.”</a:t>
            </a:r>
          </a:p>
        </p:txBody>
      </p:sp>
      <p:sp>
        <p:nvSpPr>
          <p:cNvPr id="3" name="TextBox 2"/>
          <p:cNvSpPr txBox="1"/>
          <p:nvPr/>
        </p:nvSpPr>
        <p:spPr>
          <a:xfrm>
            <a:off x="0" y="6550223"/>
            <a:ext cx="9144000" cy="307777"/>
          </a:xfrm>
          <a:prstGeom prst="rect">
            <a:avLst/>
          </a:prstGeom>
          <a:noFill/>
        </p:spPr>
        <p:txBody>
          <a:bodyPr wrap="square" rtlCol="0">
            <a:spAutoFit/>
          </a:bodyPr>
          <a:lstStyle/>
          <a:p>
            <a:r>
              <a:rPr lang="en-US" sz="1400" dirty="0">
                <a:solidFill>
                  <a:prstClr val="black"/>
                </a:solidFill>
              </a:rPr>
              <a:t>The purpose is to access electronic records of suspected terrorists. This image is courtesy of whowhatwhy.org.</a:t>
            </a:r>
          </a:p>
        </p:txBody>
      </p:sp>
      <p:pic>
        <p:nvPicPr>
          <p:cNvPr id="1026" name="Picture 2" descr="http://whowhatwhy.org/wp-content/uploads/2015/02/911Towers.jpg"/>
          <p:cNvPicPr>
            <a:picLocks noChangeAspect="1" noChangeArrowheads="1"/>
          </p:cNvPicPr>
          <p:nvPr/>
        </p:nvPicPr>
        <p:blipFill>
          <a:blip r:embed="rId2" cstate="print"/>
          <a:srcRect/>
          <a:stretch>
            <a:fillRect/>
          </a:stretch>
        </p:blipFill>
        <p:spPr bwMode="auto">
          <a:xfrm>
            <a:off x="304800" y="685800"/>
            <a:ext cx="8458200" cy="5867039"/>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33399"/>
          </a:xfrm>
        </p:spPr>
        <p:txBody>
          <a:bodyPr>
            <a:noAutofit/>
          </a:bodyPr>
          <a:lstStyle/>
          <a:p>
            <a:r>
              <a:rPr lang="en-US" sz="2000" b="1" dirty="0">
                <a:solidFill>
                  <a:srgbClr val="FF0000"/>
                </a:solidFill>
              </a:rPr>
              <a:t>Bias: </a:t>
            </a:r>
            <a:r>
              <a:rPr lang="en-US" sz="2000" b="1" dirty="0">
                <a:solidFill>
                  <a:srgbClr val="00B050"/>
                </a:solidFill>
              </a:rPr>
              <a:t>Americans have a good chance of being killed in a terrorist attack.</a:t>
            </a:r>
          </a:p>
        </p:txBody>
      </p:sp>
      <p:sp>
        <p:nvSpPr>
          <p:cNvPr id="3" name="TextBox 2"/>
          <p:cNvSpPr txBox="1"/>
          <p:nvPr/>
        </p:nvSpPr>
        <p:spPr>
          <a:xfrm>
            <a:off x="0" y="6057781"/>
            <a:ext cx="9144000" cy="1015663"/>
          </a:xfrm>
          <a:prstGeom prst="rect">
            <a:avLst/>
          </a:prstGeom>
          <a:noFill/>
        </p:spPr>
        <p:txBody>
          <a:bodyPr wrap="square" rtlCol="0">
            <a:spAutoFit/>
          </a:bodyPr>
          <a:lstStyle/>
          <a:p>
            <a:r>
              <a:rPr lang="en-US" sz="1400" dirty="0">
                <a:solidFill>
                  <a:prstClr val="black"/>
                </a:solidFill>
              </a:rPr>
              <a:t>This image shows New York Harbor and the Statue of Liberty on September 11, 2001. This image is courtesy of truthernews.wordpress.com</a:t>
            </a:r>
          </a:p>
          <a:p>
            <a:endParaRPr lang="en-US" sz="1400" dirty="0">
              <a:solidFill>
                <a:prstClr val="black"/>
              </a:solidFill>
            </a:endParaRPr>
          </a:p>
          <a:p>
            <a:endParaRPr lang="en-US" dirty="0">
              <a:solidFill>
                <a:prstClr val="black"/>
              </a:solidFill>
            </a:endParaRPr>
          </a:p>
        </p:txBody>
      </p:sp>
      <p:pic>
        <p:nvPicPr>
          <p:cNvPr id="40964" name="Picture 4" descr="https://truthernews.files.wordpress.com/2015/05/statue-of-liberty.jpg?w=614"/>
          <p:cNvPicPr>
            <a:picLocks noChangeAspect="1" noChangeArrowheads="1"/>
          </p:cNvPicPr>
          <p:nvPr/>
        </p:nvPicPr>
        <p:blipFill>
          <a:blip r:embed="rId2" cstate="print"/>
          <a:srcRect/>
          <a:stretch>
            <a:fillRect/>
          </a:stretch>
        </p:blipFill>
        <p:spPr bwMode="auto">
          <a:xfrm>
            <a:off x="0" y="457200"/>
            <a:ext cx="9144000" cy="5569800"/>
          </a:xfrm>
          <a:prstGeom prst="rect">
            <a:avLst/>
          </a:prstGeom>
          <a:noFill/>
        </p:spPr>
      </p:pic>
    </p:spTree>
    <p:extLst>
      <p:ext uri="{BB962C8B-B14F-4D97-AF65-F5344CB8AC3E}">
        <p14:creationId xmlns:p14="http://schemas.microsoft.com/office/powerpoint/2010/main" val="210135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1900" b="1" dirty="0">
                <a:solidFill>
                  <a:srgbClr val="7030A0"/>
                </a:solidFill>
              </a:rPr>
              <a:t>Fact:</a:t>
            </a:r>
            <a:r>
              <a:rPr lang="en-US" sz="1900" b="1" dirty="0">
                <a:solidFill>
                  <a:srgbClr val="FF0000"/>
                </a:solidFill>
              </a:rPr>
              <a:t> </a:t>
            </a:r>
            <a:r>
              <a:rPr lang="en-US" sz="1900" b="1" dirty="0">
                <a:solidFill>
                  <a:srgbClr val="00B050"/>
                </a:solidFill>
              </a:rPr>
              <a:t>The odds of an American being killed in a terrorist attack is about 1 in 20 million.</a:t>
            </a:r>
            <a:r>
              <a:rPr lang="en-US" sz="2200" b="1" dirty="0">
                <a:solidFill>
                  <a:srgbClr val="00B050"/>
                </a:solidFill>
              </a:rPr>
              <a:t/>
            </a:r>
            <a:br>
              <a:rPr lang="en-US" sz="2200" b="1" dirty="0">
                <a:solidFill>
                  <a:srgbClr val="00B050"/>
                </a:solidFill>
              </a:rPr>
            </a:br>
            <a:r>
              <a:rPr lang="en-US" sz="1400" b="1" dirty="0">
                <a:solidFill>
                  <a:srgbClr val="00B050"/>
                </a:solidFill>
              </a:rPr>
              <a:t>https://www.washingtonpost.com/news/wonk/wp/2013/09/11/nine-facts-about-terrorism-in-the-united-states-since-911/</a:t>
            </a:r>
          </a:p>
        </p:txBody>
      </p:sp>
      <p:sp>
        <p:nvSpPr>
          <p:cNvPr id="3" name="TextBox 2"/>
          <p:cNvSpPr txBox="1"/>
          <p:nvPr/>
        </p:nvSpPr>
        <p:spPr>
          <a:xfrm>
            <a:off x="0" y="6119336"/>
            <a:ext cx="9144000" cy="738664"/>
          </a:xfrm>
          <a:prstGeom prst="rect">
            <a:avLst/>
          </a:prstGeom>
          <a:noFill/>
        </p:spPr>
        <p:txBody>
          <a:bodyPr wrap="square" rtlCol="0">
            <a:spAutoFit/>
          </a:bodyPr>
          <a:lstStyle/>
          <a:p>
            <a:r>
              <a:rPr lang="en-US" sz="1400" dirty="0">
                <a:solidFill>
                  <a:srgbClr val="00B0F0"/>
                </a:solidFill>
              </a:rPr>
              <a:t>Your odds of dying in a terrorist attack are much lower than dying from just about anything else, including being struck by lightning. </a:t>
            </a:r>
            <a:r>
              <a:rPr lang="en-US" sz="1400" dirty="0">
                <a:solidFill>
                  <a:prstClr val="black"/>
                </a:solidFill>
              </a:rPr>
              <a:t>This image is courtesy of washingtonpost.com</a:t>
            </a:r>
          </a:p>
          <a:p>
            <a:endParaRPr lang="en-US" sz="1400" dirty="0">
              <a:solidFill>
                <a:prstClr val="black"/>
              </a:solidFill>
            </a:endParaRPr>
          </a:p>
        </p:txBody>
      </p:sp>
      <p:pic>
        <p:nvPicPr>
          <p:cNvPr id="39938" name="Picture 2" descr="https://img.washingtonpost.com/blogs/wonkblog/files/2013/04/chance-of-death.png"/>
          <p:cNvPicPr>
            <a:picLocks noChangeAspect="1" noChangeArrowheads="1"/>
          </p:cNvPicPr>
          <p:nvPr/>
        </p:nvPicPr>
        <p:blipFill>
          <a:blip r:embed="rId2" cstate="print"/>
          <a:srcRect/>
          <a:stretch>
            <a:fillRect/>
          </a:stretch>
        </p:blipFill>
        <p:spPr bwMode="auto">
          <a:xfrm>
            <a:off x="0" y="838200"/>
            <a:ext cx="9144000" cy="5143502"/>
          </a:xfrm>
          <a:prstGeom prst="rect">
            <a:avLst/>
          </a:prstGeom>
          <a:noFill/>
        </p:spPr>
      </p:pic>
    </p:spTree>
    <p:extLst>
      <p:ext uri="{BB962C8B-B14F-4D97-AF65-F5344CB8AC3E}">
        <p14:creationId xmlns:p14="http://schemas.microsoft.com/office/powerpoint/2010/main" val="281656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a:solidFill>
                  <a:srgbClr val="00B050"/>
                </a:solidFill>
              </a:rPr>
              <a:t>The debate will be during class on Monday, December 11</a:t>
            </a:r>
            <a:r>
              <a:rPr lang="en-US" sz="2800" b="1" baseline="30000" dirty="0">
                <a:solidFill>
                  <a:srgbClr val="00B050"/>
                </a:solidFill>
              </a:rPr>
              <a:t>th</a:t>
            </a:r>
            <a:r>
              <a:rPr lang="en-US" sz="2800" b="1" dirty="0">
                <a:solidFill>
                  <a:srgbClr val="00B050"/>
                </a:solidFill>
              </a:rPr>
              <a:t>.</a:t>
            </a:r>
          </a:p>
        </p:txBody>
      </p:sp>
      <p:sp>
        <p:nvSpPr>
          <p:cNvPr id="3" name="TextBox 2"/>
          <p:cNvSpPr txBox="1"/>
          <p:nvPr/>
        </p:nvSpPr>
        <p:spPr>
          <a:xfrm>
            <a:off x="-17060" y="6477000"/>
            <a:ext cx="9144000" cy="523220"/>
          </a:xfrm>
          <a:prstGeom prst="rect">
            <a:avLst/>
          </a:prstGeom>
          <a:noFill/>
        </p:spPr>
        <p:txBody>
          <a:bodyPr wrap="square" rtlCol="0">
            <a:spAutoFit/>
          </a:bodyPr>
          <a:lstStyle/>
          <a:p>
            <a:r>
              <a:rPr lang="en-US" sz="1400" dirty="0"/>
              <a:t>This image is courtesy of www.lastbastile.wordpress.com</a:t>
            </a:r>
          </a:p>
          <a:p>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69309"/>
            <a:ext cx="7620000" cy="57638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r>
              <a:rPr lang="en-US" sz="2800" dirty="0">
                <a:solidFill>
                  <a:srgbClr val="00B050"/>
                </a:solidFill>
              </a:rPr>
              <a:t>Proper methods to make a statement during a debate.</a:t>
            </a:r>
          </a:p>
        </p:txBody>
      </p:sp>
      <p:sp>
        <p:nvSpPr>
          <p:cNvPr id="3" name="Content Placeholder 2"/>
          <p:cNvSpPr>
            <a:spLocks noGrp="1"/>
          </p:cNvSpPr>
          <p:nvPr>
            <p:ph idx="1"/>
          </p:nvPr>
        </p:nvSpPr>
        <p:spPr>
          <a:xfrm>
            <a:off x="0" y="609600"/>
            <a:ext cx="9144000" cy="6248400"/>
          </a:xfrm>
        </p:spPr>
        <p:txBody>
          <a:bodyPr>
            <a:normAutofit fontScale="25000" lnSpcReduction="20000"/>
          </a:bodyPr>
          <a:lstStyle/>
          <a:p>
            <a:pPr>
              <a:buNone/>
            </a:pPr>
            <a:r>
              <a:rPr lang="en-US" sz="8000" b="1" dirty="0"/>
              <a:t>When you want to take a position, say:</a:t>
            </a:r>
            <a:endParaRPr lang="en-US" sz="8000" dirty="0"/>
          </a:p>
          <a:p>
            <a:pPr>
              <a:buNone/>
            </a:pPr>
            <a:r>
              <a:rPr lang="en-US" sz="8000" dirty="0"/>
              <a:t> </a:t>
            </a:r>
          </a:p>
          <a:p>
            <a:pPr>
              <a:buNone/>
            </a:pPr>
            <a:r>
              <a:rPr lang="en-US" sz="8000" dirty="0"/>
              <a:t>--- “It is my position that…”</a:t>
            </a:r>
          </a:p>
          <a:p>
            <a:pPr>
              <a:buNone/>
            </a:pPr>
            <a:r>
              <a:rPr lang="en-US" sz="8000" dirty="0"/>
              <a:t>--- “I am going to argue that…”</a:t>
            </a:r>
          </a:p>
          <a:p>
            <a:pPr>
              <a:buNone/>
            </a:pPr>
            <a:r>
              <a:rPr lang="en-US" sz="8000" dirty="0"/>
              <a:t> </a:t>
            </a:r>
          </a:p>
          <a:p>
            <a:pPr>
              <a:buNone/>
            </a:pPr>
            <a:r>
              <a:rPr lang="en-US" sz="8000" b="1" dirty="0"/>
              <a:t>When you want to give reasons:</a:t>
            </a:r>
            <a:endParaRPr lang="en-US" sz="8000" dirty="0"/>
          </a:p>
          <a:p>
            <a:pPr>
              <a:buNone/>
            </a:pPr>
            <a:endParaRPr lang="en-US" sz="8000" dirty="0"/>
          </a:p>
          <a:p>
            <a:pPr>
              <a:buNone/>
            </a:pPr>
            <a:r>
              <a:rPr lang="en-US" sz="8000" dirty="0"/>
              <a:t>---“One reason that…”</a:t>
            </a:r>
          </a:p>
          <a:p>
            <a:pPr>
              <a:buNone/>
            </a:pPr>
            <a:r>
              <a:rPr lang="en-US" sz="8000" dirty="0"/>
              <a:t>---“ Another reason that…”</a:t>
            </a:r>
          </a:p>
          <a:p>
            <a:pPr>
              <a:buNone/>
            </a:pPr>
            <a:r>
              <a:rPr lang="en-US" sz="8000" b="1" dirty="0"/>
              <a:t> </a:t>
            </a:r>
            <a:endParaRPr lang="en-US" sz="8000" dirty="0"/>
          </a:p>
          <a:p>
            <a:pPr>
              <a:buNone/>
            </a:pPr>
            <a:r>
              <a:rPr lang="en-US" sz="8000" b="1" dirty="0"/>
              <a:t>When you want to offer evidence:</a:t>
            </a:r>
            <a:endParaRPr lang="en-US" sz="8000" dirty="0"/>
          </a:p>
          <a:p>
            <a:endParaRPr lang="en-US" sz="8000" dirty="0"/>
          </a:p>
          <a:p>
            <a:pPr>
              <a:buNone/>
            </a:pPr>
            <a:r>
              <a:rPr lang="en-US" sz="8000" dirty="0"/>
              <a:t>--- “An example that shows this is…”</a:t>
            </a:r>
          </a:p>
          <a:p>
            <a:pPr>
              <a:buNone/>
            </a:pPr>
            <a:r>
              <a:rPr lang="en-US" sz="8000" dirty="0"/>
              <a:t>---“Specifically, a line/part that shows this is…”</a:t>
            </a:r>
          </a:p>
          <a:p>
            <a:pPr>
              <a:buNone/>
            </a:pPr>
            <a:r>
              <a:rPr lang="en-US" sz="8000" dirty="0"/>
              <a:t>--- “In particular, this part…”</a:t>
            </a:r>
          </a:p>
          <a:p>
            <a:pPr>
              <a:buNone/>
            </a:pPr>
            <a:r>
              <a:rPr lang="en-US" sz="8000" dirty="0"/>
              <a:t> </a:t>
            </a:r>
          </a:p>
          <a:p>
            <a:pPr>
              <a:buNone/>
            </a:pPr>
            <a:r>
              <a:rPr lang="en-US" sz="8000" b="1" dirty="0"/>
              <a:t>When you want to be sure you are showing how the evidence proves your points:</a:t>
            </a:r>
            <a:endParaRPr lang="en-US" sz="8000" dirty="0"/>
          </a:p>
          <a:p>
            <a:pPr>
              <a:buNone/>
            </a:pPr>
            <a:r>
              <a:rPr lang="en-US" sz="8000" dirty="0"/>
              <a:t> </a:t>
            </a:r>
          </a:p>
          <a:p>
            <a:pPr>
              <a:buNone/>
            </a:pPr>
            <a:r>
              <a:rPr lang="en-US" sz="8000" dirty="0"/>
              <a:t>--- “This shows that…”</a:t>
            </a:r>
          </a:p>
          <a:p>
            <a:pPr>
              <a:buNone/>
            </a:pPr>
            <a:r>
              <a:rPr lang="en-US" sz="8000" dirty="0"/>
              <a:t>--- “This means that…”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200" b="1" dirty="0">
                <a:solidFill>
                  <a:srgbClr val="00B0F0"/>
                </a:solidFill>
              </a:rPr>
              <a:t/>
            </a:r>
            <a:br>
              <a:rPr lang="en-US" sz="2200" b="1" dirty="0">
                <a:solidFill>
                  <a:srgbClr val="00B0F0"/>
                </a:solidFill>
              </a:rPr>
            </a:br>
            <a:r>
              <a:rPr lang="en-US" sz="2200" b="1" dirty="0">
                <a:solidFill>
                  <a:srgbClr val="00B0F0"/>
                </a:solidFill>
              </a:rPr>
              <a:t/>
            </a:r>
            <a:br>
              <a:rPr lang="en-US" sz="2200" b="1" dirty="0">
                <a:solidFill>
                  <a:srgbClr val="00B0F0"/>
                </a:solidFill>
              </a:rPr>
            </a:br>
            <a:r>
              <a:rPr lang="en-US" sz="2200" b="1" dirty="0">
                <a:solidFill>
                  <a:srgbClr val="FF0000"/>
                </a:solidFill>
              </a:rPr>
              <a:t>Both sides will make rebuttals to the one minute statements.</a:t>
            </a:r>
            <a:br>
              <a:rPr lang="en-US" sz="2200" b="1" dirty="0">
                <a:solidFill>
                  <a:srgbClr val="FF0000"/>
                </a:solidFill>
              </a:rPr>
            </a:br>
            <a:r>
              <a:rPr lang="en-US" sz="2200" b="1" dirty="0">
                <a:solidFill>
                  <a:srgbClr val="00B0F0"/>
                </a:solidFill>
              </a:rPr>
              <a:t>The rebuttals will be for approximately 1 Minute.</a:t>
            </a:r>
            <a:br>
              <a:rPr lang="en-US" sz="2200" b="1" dirty="0">
                <a:solidFill>
                  <a:srgbClr val="00B0F0"/>
                </a:solidFill>
              </a:rPr>
            </a:br>
            <a:r>
              <a:rPr lang="en-US" sz="2200" b="1" dirty="0">
                <a:solidFill>
                  <a:srgbClr val="00B0F0"/>
                </a:solidFill>
              </a:rPr>
              <a:t/>
            </a:r>
            <a:br>
              <a:rPr lang="en-US" sz="2200" b="1" dirty="0">
                <a:solidFill>
                  <a:srgbClr val="00B0F0"/>
                </a:solidFill>
              </a:rPr>
            </a:br>
            <a:endParaRPr lang="en-US" sz="2200" b="1" dirty="0">
              <a:solidFill>
                <a:srgbClr val="00B0F0"/>
              </a:solidFill>
            </a:endParaRPr>
          </a:p>
        </p:txBody>
      </p:sp>
      <p:sp>
        <p:nvSpPr>
          <p:cNvPr id="4" name="TextBox 3"/>
          <p:cNvSpPr txBox="1"/>
          <p:nvPr/>
        </p:nvSpPr>
        <p:spPr>
          <a:xfrm>
            <a:off x="26158" y="6119336"/>
            <a:ext cx="9144000" cy="738664"/>
          </a:xfrm>
          <a:prstGeom prst="rect">
            <a:avLst/>
          </a:prstGeom>
          <a:noFill/>
        </p:spPr>
        <p:txBody>
          <a:bodyPr wrap="square" rtlCol="0">
            <a:spAutoFit/>
          </a:bodyPr>
          <a:lstStyle/>
          <a:p>
            <a:r>
              <a:rPr lang="en-US" sz="1400" dirty="0">
                <a:solidFill>
                  <a:srgbClr val="00B0F0"/>
                </a:solidFill>
              </a:rPr>
              <a:t>During Rebuttal, a student should: A. Rebut a previous statement by an opponent </a:t>
            </a:r>
            <a:r>
              <a:rPr lang="en-US" sz="1400" b="1" dirty="0">
                <a:solidFill>
                  <a:srgbClr val="7030A0"/>
                </a:solidFill>
              </a:rPr>
              <a:t>OR</a:t>
            </a:r>
          </a:p>
          <a:p>
            <a:r>
              <a:rPr lang="en-US" sz="1400" dirty="0">
                <a:solidFill>
                  <a:srgbClr val="00B0F0"/>
                </a:solidFill>
              </a:rPr>
              <a:t>                                                               B. Ask a specific opponent a question about the opponent’s previous statement.</a:t>
            </a:r>
          </a:p>
          <a:p>
            <a:pPr lvl="0"/>
            <a:r>
              <a:rPr lang="en-US" sz="1400" dirty="0">
                <a:solidFill>
                  <a:prstClr val="black"/>
                </a:solidFill>
              </a:rPr>
              <a:t>This image is courtesy of  keepcalm0matic.co.uk.</a:t>
            </a:r>
          </a:p>
        </p:txBody>
      </p:sp>
      <p:pic>
        <p:nvPicPr>
          <p:cNvPr id="5" name="Picture 2" descr="https://encrypted-tbn0.gstatic.com/images?q=tbn:ANd9GcQUN6ZcczagnCaVNxC0FTMtgvUmhi0Lk5fReM3j15m4p8WurYl3l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838200"/>
            <a:ext cx="4572000" cy="532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0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r>
              <a:rPr lang="en-US" sz="2800" dirty="0">
                <a:solidFill>
                  <a:srgbClr val="00B050"/>
                </a:solidFill>
              </a:rPr>
              <a:t>Proper methods to make a rebuttal during a debate.</a:t>
            </a:r>
          </a:p>
        </p:txBody>
      </p:sp>
      <p:sp>
        <p:nvSpPr>
          <p:cNvPr id="3" name="Content Placeholder 2"/>
          <p:cNvSpPr>
            <a:spLocks noGrp="1"/>
          </p:cNvSpPr>
          <p:nvPr>
            <p:ph idx="1"/>
          </p:nvPr>
        </p:nvSpPr>
        <p:spPr>
          <a:xfrm>
            <a:off x="0" y="609600"/>
            <a:ext cx="9144000" cy="6248400"/>
          </a:xfrm>
        </p:spPr>
        <p:txBody>
          <a:bodyPr>
            <a:normAutofit/>
          </a:bodyPr>
          <a:lstStyle/>
          <a:p>
            <a:pPr>
              <a:buNone/>
            </a:pPr>
            <a:r>
              <a:rPr lang="en-US" sz="2400" b="1" dirty="0"/>
              <a:t>When you want to consider how to reject a counter argument or rebuttal:</a:t>
            </a:r>
            <a:endParaRPr lang="en-US" sz="2400" dirty="0"/>
          </a:p>
          <a:p>
            <a:pPr>
              <a:buNone/>
            </a:pPr>
            <a:endParaRPr lang="en-US" sz="2400" dirty="0"/>
          </a:p>
          <a:p>
            <a:pPr>
              <a:buNone/>
            </a:pPr>
            <a:r>
              <a:rPr lang="en-US" sz="2400" dirty="0"/>
              <a:t>--- “On the other hand.. yet, despite this…”</a:t>
            </a:r>
          </a:p>
          <a:p>
            <a:pPr>
              <a:buNone/>
            </a:pPr>
            <a:r>
              <a:rPr lang="en-US" sz="2400" dirty="0"/>
              <a:t>--- “Still there are those who would claim… yet, I disagree…”</a:t>
            </a:r>
          </a:p>
          <a:p>
            <a:pPr>
              <a:buNone/>
            </a:pPr>
            <a:r>
              <a:rPr lang="en-US" sz="2400" dirty="0"/>
              <a:t>--- “Others may feel… nevertheless, I contend that…”</a:t>
            </a:r>
          </a:p>
          <a:p>
            <a:pPr>
              <a:buNone/>
            </a:pPr>
            <a:endParaRPr lang="en-US" sz="2400" dirty="0"/>
          </a:p>
          <a:p>
            <a:pPr>
              <a:buNone/>
            </a:pPr>
            <a:r>
              <a:rPr lang="en-US" sz="2400" b="1" dirty="0"/>
              <a:t>When you want to rebut</a:t>
            </a:r>
            <a:endParaRPr lang="en-US" sz="2400" dirty="0"/>
          </a:p>
          <a:p>
            <a:pPr>
              <a:buNone/>
            </a:pPr>
            <a:endParaRPr lang="en-US" sz="2400" dirty="0"/>
          </a:p>
          <a:p>
            <a:pPr>
              <a:buNone/>
            </a:pPr>
            <a:r>
              <a:rPr lang="en-US" sz="2400" dirty="0"/>
              <a:t>--- “So your point is… but that overlooks…”</a:t>
            </a:r>
          </a:p>
          <a:p>
            <a:pPr>
              <a:buNone/>
            </a:pPr>
            <a:r>
              <a:rPr lang="en-US" sz="2400" dirty="0"/>
              <a:t>--- “So you are saying…however, that still does not explain…”</a:t>
            </a:r>
          </a:p>
          <a:p>
            <a:pPr>
              <a:buNone/>
            </a:pPr>
            <a:r>
              <a:rPr lang="en-US" sz="2400" dirty="0"/>
              <a:t>--- “So you are claiming… yet what about the fact that…”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600" b="1" dirty="0">
                <a:solidFill>
                  <a:srgbClr val="00B050"/>
                </a:solidFill>
              </a:rPr>
              <a:t>Use your Debate Scripts to understand exactly where we are in the debate, and what is being said in the debate.</a:t>
            </a:r>
          </a:p>
        </p:txBody>
      </p:sp>
      <p:sp>
        <p:nvSpPr>
          <p:cNvPr id="3" name="TextBox 2"/>
          <p:cNvSpPr txBox="1"/>
          <p:nvPr/>
        </p:nvSpPr>
        <p:spPr>
          <a:xfrm>
            <a:off x="0" y="6324600"/>
            <a:ext cx="9144000" cy="738664"/>
          </a:xfrm>
          <a:prstGeom prst="rect">
            <a:avLst/>
          </a:prstGeom>
          <a:noFill/>
        </p:spPr>
        <p:txBody>
          <a:bodyPr wrap="square" rtlCol="0">
            <a:spAutoFit/>
          </a:bodyPr>
          <a:lstStyle/>
          <a:p>
            <a:r>
              <a:rPr lang="en-US" sz="1400" dirty="0">
                <a:solidFill>
                  <a:srgbClr val="00B0F0"/>
                </a:solidFill>
              </a:rPr>
              <a:t>The debate script shows step by step who is supposed to speak and when. First put your Name, Period, and Date on the script. </a:t>
            </a:r>
            <a:r>
              <a:rPr lang="en-US" sz="1400" dirty="0"/>
              <a:t>This image was created by Mr. Robert </a:t>
            </a:r>
            <a:r>
              <a:rPr lang="en-US" sz="1400" dirty="0" err="1"/>
              <a:t>Housch</a:t>
            </a:r>
            <a:r>
              <a:rPr lang="en-US" sz="1400" dirty="0"/>
              <a:t>.</a:t>
            </a:r>
          </a:p>
          <a:p>
            <a:endParaRPr lang="en-US" sz="1400" dirty="0">
              <a:solidFill>
                <a:srgbClr val="00B0F0"/>
              </a:solidFill>
            </a:endParaRPr>
          </a:p>
        </p:txBody>
      </p:sp>
      <p:pic>
        <p:nvPicPr>
          <p:cNvPr id="1026" name="Picture 2" descr="W:\Teaching\History\Debates\LessonPlans\20152016\Immigration\Immigration02\DebateScriptIntro.jpg"/>
          <p:cNvPicPr>
            <a:picLocks noChangeAspect="1" noChangeArrowheads="1"/>
          </p:cNvPicPr>
          <p:nvPr/>
        </p:nvPicPr>
        <p:blipFill>
          <a:blip r:embed="rId2" cstate="print"/>
          <a:srcRect/>
          <a:stretch>
            <a:fillRect/>
          </a:stretch>
        </p:blipFill>
        <p:spPr bwMode="auto">
          <a:xfrm>
            <a:off x="990600" y="838200"/>
            <a:ext cx="7086600" cy="5454330"/>
          </a:xfrm>
          <a:prstGeom prst="rect">
            <a:avLst/>
          </a:prstGeom>
          <a:noFill/>
        </p:spPr>
      </p:pic>
    </p:spTree>
    <p:extLst>
      <p:ext uri="{BB962C8B-B14F-4D97-AF65-F5344CB8AC3E}">
        <p14:creationId xmlns:p14="http://schemas.microsoft.com/office/powerpoint/2010/main" val="3720024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2000" b="1" dirty="0">
                <a:solidFill>
                  <a:srgbClr val="00B050"/>
                </a:solidFill>
              </a:rPr>
              <a:t>Write in the Proposition on your Debate Script:</a:t>
            </a:r>
            <a:br>
              <a:rPr lang="en-US" sz="2000" b="1" dirty="0">
                <a:solidFill>
                  <a:srgbClr val="00B050"/>
                </a:solidFill>
              </a:rPr>
            </a:br>
            <a:r>
              <a:rPr lang="en-US" sz="1900" b="1" dirty="0">
                <a:solidFill>
                  <a:srgbClr val="00B0F0"/>
                </a:solidFill>
              </a:rPr>
              <a:t>The government has a right to spy on its citizens in order to better protect its citizens.</a:t>
            </a:r>
            <a:endParaRPr lang="en-US" sz="1900" b="1" dirty="0">
              <a:solidFill>
                <a:srgbClr val="00B050"/>
              </a:solidFill>
            </a:endParaRPr>
          </a:p>
        </p:txBody>
      </p:sp>
      <p:sp>
        <p:nvSpPr>
          <p:cNvPr id="3" name="TextBox 2"/>
          <p:cNvSpPr txBox="1"/>
          <p:nvPr/>
        </p:nvSpPr>
        <p:spPr>
          <a:xfrm>
            <a:off x="0" y="6596390"/>
            <a:ext cx="9144000" cy="523220"/>
          </a:xfrm>
          <a:prstGeom prst="rect">
            <a:avLst/>
          </a:prstGeom>
          <a:noFill/>
        </p:spPr>
        <p:txBody>
          <a:bodyPr wrap="square" rtlCol="0">
            <a:spAutoFit/>
          </a:bodyPr>
          <a:lstStyle/>
          <a:p>
            <a:r>
              <a:rPr lang="en-US" sz="1400" dirty="0">
                <a:solidFill>
                  <a:srgbClr val="00B0F0"/>
                </a:solidFill>
              </a:rPr>
              <a:t>Then circle if you are on the Proposition side, or on the Opposition side. </a:t>
            </a:r>
            <a:r>
              <a:rPr lang="en-US" sz="1400" dirty="0"/>
              <a:t>This image was created by Mr. Robert </a:t>
            </a:r>
            <a:r>
              <a:rPr lang="en-US" sz="1400" dirty="0" err="1"/>
              <a:t>Housch</a:t>
            </a:r>
            <a:r>
              <a:rPr lang="en-US" sz="1400" dirty="0"/>
              <a:t>.</a:t>
            </a:r>
          </a:p>
          <a:p>
            <a:endParaRPr lang="en-US" sz="1400" dirty="0">
              <a:solidFill>
                <a:srgbClr val="00B0F0"/>
              </a:solidFill>
            </a:endParaRPr>
          </a:p>
        </p:txBody>
      </p:sp>
      <p:pic>
        <p:nvPicPr>
          <p:cNvPr id="2050" name="Picture 2" descr="W:\Teaching\History\Debates\LessonPlans\20152016\Immigration\Immigration02\DebateScriptIntro.jpg"/>
          <p:cNvPicPr>
            <a:picLocks noChangeAspect="1" noChangeArrowheads="1"/>
          </p:cNvPicPr>
          <p:nvPr/>
        </p:nvPicPr>
        <p:blipFill>
          <a:blip r:embed="rId2" cstate="print"/>
          <a:srcRect/>
          <a:stretch>
            <a:fillRect/>
          </a:stretch>
        </p:blipFill>
        <p:spPr bwMode="auto">
          <a:xfrm>
            <a:off x="762000" y="762000"/>
            <a:ext cx="7620000" cy="5864870"/>
          </a:xfrm>
          <a:prstGeom prst="rect">
            <a:avLst/>
          </a:prstGeom>
          <a:noFill/>
        </p:spPr>
      </p:pic>
    </p:spTree>
    <p:extLst>
      <p:ext uri="{BB962C8B-B14F-4D97-AF65-F5344CB8AC3E}">
        <p14:creationId xmlns:p14="http://schemas.microsoft.com/office/powerpoint/2010/main" val="3720024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
          </a:xfrm>
        </p:spPr>
        <p:txBody>
          <a:bodyPr>
            <a:noAutofit/>
          </a:bodyPr>
          <a:lstStyle/>
          <a:p>
            <a:r>
              <a:rPr lang="en-US" sz="1600" dirty="0">
                <a:solidFill>
                  <a:srgbClr val="00B050"/>
                </a:solidFill>
              </a:rPr>
              <a:t>Possible Way for your group to divide up this topic: </a:t>
            </a:r>
          </a:p>
        </p:txBody>
      </p:sp>
      <p:sp>
        <p:nvSpPr>
          <p:cNvPr id="3" name="Content Placeholder 2"/>
          <p:cNvSpPr>
            <a:spLocks noGrp="1"/>
          </p:cNvSpPr>
          <p:nvPr>
            <p:ph idx="1"/>
          </p:nvPr>
        </p:nvSpPr>
        <p:spPr>
          <a:xfrm>
            <a:off x="0" y="228600"/>
            <a:ext cx="9144000" cy="6629400"/>
          </a:xfrm>
        </p:spPr>
        <p:txBody>
          <a:bodyPr>
            <a:normAutofit fontScale="25000" lnSpcReduction="20000"/>
          </a:bodyPr>
          <a:lstStyle/>
          <a:p>
            <a:pPr marL="0" lvl="0" indent="0">
              <a:buNone/>
            </a:pPr>
            <a:r>
              <a:rPr lang="en-US" sz="5600" u="sng" dirty="0">
                <a:solidFill>
                  <a:srgbClr val="0070C0"/>
                </a:solidFill>
                <a:hlinkClick r:id="rId2"/>
              </a:rPr>
              <a:t>A. </a:t>
            </a:r>
            <a:r>
              <a:rPr lang="en-US" sz="5600" u="sng" dirty="0">
                <a:solidFill>
                  <a:srgbClr val="0070C0"/>
                </a:solidFill>
              </a:rPr>
              <a:t>Should the government be allowed to make “bulk data” collections of telephone, location, and internet data of its citizens?</a:t>
            </a:r>
          </a:p>
          <a:p>
            <a:pPr marL="1143000" lvl="0" indent="-1143000">
              <a:buAutoNum type="alphaUcPeriod"/>
            </a:pPr>
            <a:endParaRPr lang="en-US" sz="5600" u="sng" dirty="0">
              <a:solidFill>
                <a:srgbClr val="0070C0"/>
              </a:solidFill>
            </a:endParaRPr>
          </a:p>
          <a:p>
            <a:pPr marL="0" lvl="0" indent="0">
              <a:buNone/>
            </a:pPr>
            <a:r>
              <a:rPr lang="en-US" sz="5600" u="sng" dirty="0">
                <a:solidFill>
                  <a:srgbClr val="C00000"/>
                </a:solidFill>
              </a:rPr>
              <a:t>B. Do Americans need to sacrifice civil liberties in order to be safe from terrorism?</a:t>
            </a:r>
          </a:p>
          <a:p>
            <a:pPr marL="0" lvl="0" indent="0">
              <a:buNone/>
            </a:pPr>
            <a:endParaRPr lang="en-US" sz="5600" u="sng" dirty="0">
              <a:solidFill>
                <a:srgbClr val="0070C0"/>
              </a:solidFill>
            </a:endParaRPr>
          </a:p>
          <a:p>
            <a:pPr marL="0" indent="0">
              <a:buNone/>
            </a:pPr>
            <a:r>
              <a:rPr lang="en-US" sz="5600" u="sng" dirty="0">
                <a:solidFill>
                  <a:srgbClr val="00B050"/>
                </a:solidFill>
              </a:rPr>
              <a:t>C. Is the government, with its electronic surveillance of American citizens, able to adequately protect its citizens?</a:t>
            </a:r>
          </a:p>
          <a:p>
            <a:pPr marL="0" lvl="0" indent="0">
              <a:buNone/>
            </a:pPr>
            <a:endParaRPr lang="en-US" sz="5600" u="sng" dirty="0">
              <a:solidFill>
                <a:srgbClr val="0070C0"/>
              </a:solidFill>
            </a:endParaRPr>
          </a:p>
          <a:p>
            <a:pPr marL="0" indent="0">
              <a:buNone/>
            </a:pPr>
            <a:r>
              <a:rPr lang="en-US" sz="5600" u="sng" dirty="0">
                <a:solidFill>
                  <a:schemeClr val="accent6">
                    <a:lumMod val="75000"/>
                  </a:schemeClr>
                </a:solidFill>
              </a:rPr>
              <a:t>D. Should American citizens have 100% control over their personal information and who can have access to that information?</a:t>
            </a:r>
          </a:p>
          <a:p>
            <a:pPr marL="0" lvl="0" indent="0">
              <a:buNone/>
            </a:pPr>
            <a:endParaRPr lang="en-US" sz="5600" u="sng" dirty="0">
              <a:solidFill>
                <a:srgbClr val="0070C0"/>
              </a:solidFill>
              <a:hlinkClick r:id="rId3"/>
            </a:endParaRPr>
          </a:p>
          <a:p>
            <a:pPr marL="0" lvl="0" indent="0">
              <a:buNone/>
            </a:pPr>
            <a:r>
              <a:rPr lang="en-US" sz="5600" u="sng" dirty="0">
                <a:solidFill>
                  <a:srgbClr val="7030A0"/>
                </a:solidFill>
                <a:hlinkClick r:id="rId3"/>
              </a:rPr>
              <a:t>E. Do government surveillance programs change the way that American citizens use their e-mail accounts, search engines, social media sites, cell phones, text messages, and other ways that they use technology?</a:t>
            </a:r>
            <a:endParaRPr lang="en-US" sz="5600" u="sng" dirty="0">
              <a:solidFill>
                <a:srgbClr val="7030A0"/>
              </a:solidFill>
            </a:endParaRPr>
          </a:p>
          <a:p>
            <a:pPr marL="0" lvl="0" indent="0">
              <a:buNone/>
            </a:pPr>
            <a:endParaRPr lang="en-US" sz="5600" u="sng" dirty="0">
              <a:solidFill>
                <a:srgbClr val="0070C0"/>
              </a:solidFill>
              <a:hlinkClick r:id="rId4"/>
            </a:endParaRPr>
          </a:p>
          <a:p>
            <a:pPr marL="0" lvl="0" indent="0">
              <a:buNone/>
            </a:pPr>
            <a:r>
              <a:rPr lang="en-US" sz="5600" u="sng" dirty="0">
                <a:solidFill>
                  <a:schemeClr val="accent5">
                    <a:lumMod val="50000"/>
                  </a:schemeClr>
                </a:solidFill>
                <a:hlinkClick r:id="rId4"/>
              </a:rPr>
              <a:t>F. Should the United States government monitor e-mails, telephone calls, and location and internet data of all other citizens and leaders of the world, including those countries that are allies of the United States?</a:t>
            </a:r>
            <a:endParaRPr lang="en-US" sz="5600" u="sng" dirty="0">
              <a:solidFill>
                <a:schemeClr val="accent5">
                  <a:lumMod val="50000"/>
                </a:schemeClr>
              </a:solidFill>
            </a:endParaRPr>
          </a:p>
          <a:p>
            <a:pPr marL="0" lvl="0" indent="0">
              <a:buNone/>
            </a:pPr>
            <a:endParaRPr lang="en-US" sz="5600" u="sng" dirty="0">
              <a:solidFill>
                <a:srgbClr val="0070C0"/>
              </a:solidFill>
            </a:endParaRPr>
          </a:p>
          <a:p>
            <a:pPr marL="0" lvl="0" indent="0">
              <a:buNone/>
            </a:pPr>
            <a:r>
              <a:rPr lang="en-US" sz="5600" u="sng" dirty="0">
                <a:solidFill>
                  <a:schemeClr val="accent6">
                    <a:lumMod val="50000"/>
                  </a:schemeClr>
                </a:solidFill>
              </a:rPr>
              <a:t>G. Is Edward Snowden a hero or a traitor?</a:t>
            </a:r>
          </a:p>
          <a:p>
            <a:pPr marL="0" lvl="0" indent="0">
              <a:buNone/>
            </a:pPr>
            <a:endParaRPr lang="en-US" sz="5600" u="sng" dirty="0">
              <a:solidFill>
                <a:srgbClr val="0070C0"/>
              </a:solidFill>
            </a:endParaRPr>
          </a:p>
          <a:p>
            <a:pPr marL="0" lvl="0" indent="0">
              <a:buNone/>
            </a:pPr>
            <a:r>
              <a:rPr lang="en-US" sz="5600" u="sng" dirty="0">
                <a:solidFill>
                  <a:srgbClr val="AF1177"/>
                </a:solidFill>
              </a:rPr>
              <a:t>H. How many Americans own/have home internet access, use electronic devices, and  use social networking sites? How frequently?</a:t>
            </a:r>
          </a:p>
          <a:p>
            <a:pPr marL="0" lvl="0" indent="0">
              <a:buNone/>
            </a:pPr>
            <a:endParaRPr lang="en-US" sz="5600" u="sng" dirty="0">
              <a:solidFill>
                <a:srgbClr val="0070C0"/>
              </a:solidFill>
            </a:endParaRPr>
          </a:p>
          <a:p>
            <a:pPr marL="0" lvl="0" indent="0">
              <a:buNone/>
            </a:pPr>
            <a:r>
              <a:rPr lang="en-US" sz="5600" u="sng" dirty="0">
                <a:solidFill>
                  <a:srgbClr val="FF0000"/>
                </a:solidFill>
              </a:rPr>
              <a:t>I. Is mass electronic surveillance a waste of security resources? Is there too much data collected to provide useful information in the fight against terrorism?</a:t>
            </a:r>
          </a:p>
          <a:p>
            <a:pPr marL="0" lvl="0" indent="0">
              <a:buNone/>
            </a:pPr>
            <a:endParaRPr lang="en-US" sz="5600" u="sng" dirty="0">
              <a:solidFill>
                <a:srgbClr val="0070C0"/>
              </a:solidFill>
            </a:endParaRPr>
          </a:p>
          <a:p>
            <a:pPr marL="0" lvl="0" indent="0">
              <a:buNone/>
            </a:pPr>
            <a:r>
              <a:rPr lang="en-US" sz="5600" u="sng" dirty="0">
                <a:solidFill>
                  <a:schemeClr val="accent2">
                    <a:lumMod val="50000"/>
                  </a:schemeClr>
                </a:solidFill>
              </a:rPr>
              <a:t>J. How many terrorist attacks have we prevented, and/or how many terrorists have been caught, with the assistance of electronic surveillance? How many terror plots/attacks have been prevented without the use of electronic surveillance?</a:t>
            </a:r>
          </a:p>
          <a:p>
            <a:pPr marL="0" lvl="0" indent="0">
              <a:buNone/>
            </a:pPr>
            <a:endParaRPr lang="en-US" sz="5600" u="sng" dirty="0">
              <a:solidFill>
                <a:srgbClr val="0070C0"/>
              </a:solidFill>
              <a:hlinkClick r:id="rId5"/>
            </a:endParaRPr>
          </a:p>
          <a:p>
            <a:pPr marL="0" lvl="0" indent="0">
              <a:buNone/>
            </a:pPr>
            <a:r>
              <a:rPr lang="en-US" sz="5600" u="sng" dirty="0">
                <a:solidFill>
                  <a:srgbClr val="0070C0"/>
                </a:solidFill>
                <a:hlinkClick r:id="rId5"/>
              </a:rPr>
              <a:t>K. </a:t>
            </a:r>
            <a:r>
              <a:rPr lang="en-US" sz="5600" u="sng" dirty="0">
                <a:solidFill>
                  <a:srgbClr val="0070C0"/>
                </a:solidFill>
              </a:rPr>
              <a:t>If you have nothing to hide, why should you be bothered by the government looking through your data? Shouldn’t guilty people be the only ones worried about mass surveillance? If you willingly give personal information to your phone company, or your bank, or your doctor, then does it really matter if the government also has access to that information? </a:t>
            </a:r>
          </a:p>
          <a:p>
            <a:pPr marL="0" lvl="0" indent="0">
              <a:buNone/>
            </a:pPr>
            <a:endParaRPr lang="en-US" sz="5600" u="sng" dirty="0">
              <a:solidFill>
                <a:srgbClr val="0070C0"/>
              </a:solidFill>
            </a:endParaRPr>
          </a:p>
          <a:p>
            <a:pPr marL="0" lvl="0" indent="0">
              <a:buNone/>
            </a:pPr>
            <a:r>
              <a:rPr lang="en-US" sz="5600" u="sng" dirty="0">
                <a:solidFill>
                  <a:srgbClr val="00B050"/>
                </a:solidFill>
              </a:rPr>
              <a:t>L. With the government collecting our personal information, how safe do you feel that they can keep that information private from other countries that are hacking into computer systems, or from other individuals?</a:t>
            </a:r>
            <a:r>
              <a:rPr lang="en-US" sz="5600" u="sng" dirty="0">
                <a:solidFill>
                  <a:srgbClr val="0070C0"/>
                </a:solidFill>
              </a:rPr>
              <a:t/>
            </a:r>
            <a:br>
              <a:rPr lang="en-US" sz="5600" u="sng" dirty="0">
                <a:solidFill>
                  <a:srgbClr val="0070C0"/>
                </a:solidFill>
              </a:rPr>
            </a:br>
            <a:endParaRPr lang="en-US" sz="5600" u="sng" dirty="0">
              <a:solidFill>
                <a:srgbClr val="0070C0"/>
              </a:solidFill>
            </a:endParaRPr>
          </a:p>
          <a:p>
            <a:pPr marL="0" indent="0">
              <a:buNone/>
            </a:pPr>
            <a:endParaRPr lang="en-US" sz="64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400" dirty="0">
              <a:hlinkClick r:id="rId6"/>
            </a:endParaRP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1320151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7200"/>
          </a:xfrm>
        </p:spPr>
        <p:txBody>
          <a:bodyPr>
            <a:noAutofit/>
          </a:bodyPr>
          <a:lstStyle/>
          <a:p>
            <a:r>
              <a:rPr lang="en-US" sz="1600" b="1" dirty="0">
                <a:solidFill>
                  <a:srgbClr val="00B050"/>
                </a:solidFill>
              </a:rPr>
              <a:t>When you are instructed, we will divide our topics, Opening Statement, Closing Statement, etc….</a:t>
            </a:r>
          </a:p>
        </p:txBody>
      </p:sp>
      <p:sp>
        <p:nvSpPr>
          <p:cNvPr id="3" name="TextBox 2"/>
          <p:cNvSpPr txBox="1"/>
          <p:nvPr/>
        </p:nvSpPr>
        <p:spPr>
          <a:xfrm>
            <a:off x="0" y="4077872"/>
            <a:ext cx="9144000" cy="954107"/>
          </a:xfrm>
          <a:prstGeom prst="rect">
            <a:avLst/>
          </a:prstGeom>
          <a:noFill/>
        </p:spPr>
        <p:txBody>
          <a:bodyPr wrap="square" rtlCol="0">
            <a:spAutoFit/>
          </a:bodyPr>
          <a:lstStyle/>
          <a:p>
            <a:r>
              <a:rPr lang="en-US" sz="1400" dirty="0">
                <a:solidFill>
                  <a:srgbClr val="00B0F0"/>
                </a:solidFill>
              </a:rPr>
              <a:t>Write a summary of your statements in the box which is labeled “summarize.” The teacher will write beside the numbers the name of the person doing the statement, and the letter of the topic they are doing. </a:t>
            </a:r>
            <a:r>
              <a:rPr lang="en-US" sz="1400" dirty="0"/>
              <a:t>This image was created by Mr. Robert </a:t>
            </a:r>
            <a:r>
              <a:rPr lang="en-US" sz="1400" dirty="0" err="1"/>
              <a:t>Housch</a:t>
            </a:r>
            <a:r>
              <a:rPr lang="en-US" sz="1400" dirty="0"/>
              <a:t>.</a:t>
            </a:r>
          </a:p>
          <a:p>
            <a:endParaRPr lang="en-US" sz="1400" dirty="0">
              <a:solidFill>
                <a:srgbClr val="00B0F0"/>
              </a:solidFill>
            </a:endParaRPr>
          </a:p>
        </p:txBody>
      </p:sp>
      <p:pic>
        <p:nvPicPr>
          <p:cNvPr id="3075" name="Picture 3" descr="W:\Teaching\History\Debates\LessonPlans\20152016\Immigration\Immigration02\TopicDivisionSetup.jpg"/>
          <p:cNvPicPr>
            <a:picLocks noChangeAspect="1" noChangeArrowheads="1"/>
          </p:cNvPicPr>
          <p:nvPr/>
        </p:nvPicPr>
        <p:blipFill>
          <a:blip r:embed="rId2" cstate="print"/>
          <a:srcRect/>
          <a:stretch>
            <a:fillRect/>
          </a:stretch>
        </p:blipFill>
        <p:spPr bwMode="auto">
          <a:xfrm>
            <a:off x="0" y="381000"/>
            <a:ext cx="9144000" cy="3671851"/>
          </a:xfrm>
          <a:prstGeom prst="rect">
            <a:avLst/>
          </a:prstGeom>
          <a:noFill/>
        </p:spPr>
      </p:pic>
    </p:spTree>
    <p:extLst>
      <p:ext uri="{BB962C8B-B14F-4D97-AF65-F5344CB8AC3E}">
        <p14:creationId xmlns:p14="http://schemas.microsoft.com/office/powerpoint/2010/main" val="372002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400" dirty="0">
                <a:solidFill>
                  <a:srgbClr val="00B0F0"/>
                </a:solidFill>
              </a:rPr>
              <a:t>This means that the National Security Agency was able to legally seize telephone and text records of virtually every citizen in the United States.</a:t>
            </a:r>
          </a:p>
        </p:txBody>
      </p:sp>
      <p:sp>
        <p:nvSpPr>
          <p:cNvPr id="3" name="TextBox 2"/>
          <p:cNvSpPr txBox="1"/>
          <p:nvPr/>
        </p:nvSpPr>
        <p:spPr>
          <a:xfrm>
            <a:off x="0" y="5867400"/>
            <a:ext cx="9144000" cy="307777"/>
          </a:xfrm>
          <a:prstGeom prst="rect">
            <a:avLst/>
          </a:prstGeom>
          <a:noFill/>
        </p:spPr>
        <p:txBody>
          <a:bodyPr wrap="square" rtlCol="0">
            <a:spAutoFit/>
          </a:bodyPr>
          <a:lstStyle/>
          <a:p>
            <a:r>
              <a:rPr lang="en-US" sz="1400" dirty="0">
                <a:solidFill>
                  <a:prstClr val="black"/>
                </a:solidFill>
              </a:rPr>
              <a:t>This image is courtesy of cbsnews.com.</a:t>
            </a:r>
          </a:p>
        </p:txBody>
      </p:sp>
      <p:pic>
        <p:nvPicPr>
          <p:cNvPr id="58370" name="Picture 2" descr="http://cbsnews1.cbsistatic.com/hub/i/r/2013/06/06/fda9c25b-1c51-11e3-9918-005056850598/thumbnail/620x350/7686f7f3fe5facf529bf8085b642e0e6/cell_phone_nsa_2.jpg"/>
          <p:cNvPicPr>
            <a:picLocks noChangeAspect="1" noChangeArrowheads="1"/>
          </p:cNvPicPr>
          <p:nvPr/>
        </p:nvPicPr>
        <p:blipFill>
          <a:blip r:embed="rId2" cstate="print"/>
          <a:srcRect/>
          <a:stretch>
            <a:fillRect/>
          </a:stretch>
        </p:blipFill>
        <p:spPr bwMode="auto">
          <a:xfrm>
            <a:off x="93617" y="838200"/>
            <a:ext cx="8908869" cy="5029200"/>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199"/>
          </a:xfrm>
        </p:spPr>
        <p:txBody>
          <a:bodyPr>
            <a:noAutofit/>
          </a:bodyPr>
          <a:lstStyle/>
          <a:p>
            <a:r>
              <a:rPr lang="en-US" sz="1800" b="1" dirty="0">
                <a:solidFill>
                  <a:srgbClr val="00B050"/>
                </a:solidFill>
              </a:rPr>
              <a:t>While someone is speaking, write on your debate script in the box labeled </a:t>
            </a:r>
            <a:r>
              <a:rPr lang="en-US" sz="1800" b="1" dirty="0">
                <a:solidFill>
                  <a:srgbClr val="7030A0"/>
                </a:solidFill>
              </a:rPr>
              <a:t>“Speaker” who is speaking</a:t>
            </a:r>
            <a:r>
              <a:rPr lang="en-US" sz="1800" b="1" dirty="0">
                <a:solidFill>
                  <a:srgbClr val="00B050"/>
                </a:solidFill>
              </a:rPr>
              <a:t>, and in the box labeled </a:t>
            </a:r>
            <a:r>
              <a:rPr lang="en-US" sz="1800" b="1" dirty="0">
                <a:solidFill>
                  <a:srgbClr val="7030A0"/>
                </a:solidFill>
              </a:rPr>
              <a:t>“Summarize” a brief description of what they said</a:t>
            </a:r>
            <a:r>
              <a:rPr lang="en-US" sz="1800" b="1" dirty="0">
                <a:solidFill>
                  <a:srgbClr val="00B050"/>
                </a:solidFill>
              </a:rPr>
              <a:t>.</a:t>
            </a:r>
          </a:p>
        </p:txBody>
      </p:sp>
      <p:sp>
        <p:nvSpPr>
          <p:cNvPr id="3" name="TextBox 2"/>
          <p:cNvSpPr txBox="1"/>
          <p:nvPr/>
        </p:nvSpPr>
        <p:spPr>
          <a:xfrm>
            <a:off x="0" y="6596390"/>
            <a:ext cx="9144000" cy="523220"/>
          </a:xfrm>
          <a:prstGeom prst="rect">
            <a:avLst/>
          </a:prstGeom>
          <a:noFill/>
        </p:spPr>
        <p:txBody>
          <a:bodyPr wrap="square" rtlCol="0">
            <a:spAutoFit/>
          </a:bodyPr>
          <a:lstStyle/>
          <a:p>
            <a:r>
              <a:rPr lang="en-US" sz="1400" dirty="0">
                <a:solidFill>
                  <a:srgbClr val="00B0F0"/>
                </a:solidFill>
              </a:rPr>
              <a:t>When someone is speaking, you should be constantly writing on the script. </a:t>
            </a:r>
            <a:r>
              <a:rPr lang="en-US" sz="1400" dirty="0"/>
              <a:t>This image was created by Mr. Robert </a:t>
            </a:r>
            <a:r>
              <a:rPr lang="en-US" sz="1400" dirty="0" err="1"/>
              <a:t>Housch</a:t>
            </a:r>
            <a:r>
              <a:rPr lang="en-US" sz="1400" dirty="0"/>
              <a:t>.</a:t>
            </a:r>
          </a:p>
          <a:p>
            <a:endParaRPr lang="en-US" sz="1400" dirty="0">
              <a:solidFill>
                <a:srgbClr val="00B0F0"/>
              </a:solidFill>
            </a:endParaRPr>
          </a:p>
        </p:txBody>
      </p:sp>
      <p:pic>
        <p:nvPicPr>
          <p:cNvPr id="4098" name="Picture 2" descr="W:\Teaching\History\Debates\LessonPlans\20152016\Immigration\Immigration02\DebateScriptIntro.jpg"/>
          <p:cNvPicPr>
            <a:picLocks noChangeAspect="1" noChangeArrowheads="1"/>
          </p:cNvPicPr>
          <p:nvPr/>
        </p:nvPicPr>
        <p:blipFill>
          <a:blip r:embed="rId2" cstate="print"/>
          <a:srcRect/>
          <a:stretch>
            <a:fillRect/>
          </a:stretch>
        </p:blipFill>
        <p:spPr bwMode="auto">
          <a:xfrm>
            <a:off x="758715" y="762000"/>
            <a:ext cx="7623285" cy="5867400"/>
          </a:xfrm>
          <a:prstGeom prst="rect">
            <a:avLst/>
          </a:prstGeom>
          <a:noFill/>
        </p:spPr>
      </p:pic>
    </p:spTree>
    <p:extLst>
      <p:ext uri="{BB962C8B-B14F-4D97-AF65-F5344CB8AC3E}">
        <p14:creationId xmlns:p14="http://schemas.microsoft.com/office/powerpoint/2010/main" val="3720024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600"/>
          </a:xfrm>
        </p:spPr>
        <p:txBody>
          <a:bodyPr>
            <a:noAutofit/>
          </a:bodyPr>
          <a:lstStyle/>
          <a:p>
            <a:r>
              <a:rPr lang="en-US" sz="2300" b="1" dirty="0">
                <a:solidFill>
                  <a:srgbClr val="00B050"/>
                </a:solidFill>
              </a:rPr>
              <a:t>Your final grade for the debate will be placed on the Debate Rubric.</a:t>
            </a:r>
          </a:p>
        </p:txBody>
      </p:sp>
      <p:sp>
        <p:nvSpPr>
          <p:cNvPr id="3" name="TextBox 2"/>
          <p:cNvSpPr txBox="1"/>
          <p:nvPr/>
        </p:nvSpPr>
        <p:spPr>
          <a:xfrm>
            <a:off x="0" y="6396334"/>
            <a:ext cx="9144000" cy="523220"/>
          </a:xfrm>
          <a:prstGeom prst="rect">
            <a:avLst/>
          </a:prstGeom>
          <a:noFill/>
        </p:spPr>
        <p:txBody>
          <a:bodyPr wrap="square" rtlCol="0">
            <a:spAutoFit/>
          </a:bodyPr>
          <a:lstStyle/>
          <a:p>
            <a:r>
              <a:rPr lang="en-US" sz="1400" dirty="0">
                <a:solidFill>
                  <a:srgbClr val="00B0F0"/>
                </a:solidFill>
              </a:rPr>
              <a:t>One may earn extra points by either giving the opening argument or the closing argument to their side of the debate. </a:t>
            </a:r>
            <a:r>
              <a:rPr lang="en-US" sz="1400" dirty="0"/>
              <a:t>This image was created by Robert </a:t>
            </a:r>
            <a:r>
              <a:rPr lang="en-US" sz="1400" dirty="0" err="1"/>
              <a:t>Housch</a:t>
            </a:r>
            <a:r>
              <a:rPr lang="en-US" sz="1400" dirty="0"/>
              <a:t>.</a:t>
            </a:r>
            <a:endParaRPr lang="en-US" sz="1400" dirty="0">
              <a:solidFill>
                <a:srgbClr val="00B0F0"/>
              </a:solidFill>
            </a:endParaRPr>
          </a:p>
        </p:txBody>
      </p:sp>
      <p:pic>
        <p:nvPicPr>
          <p:cNvPr id="5122" name="Picture 2" descr="W:\Teaching\History\Debates\LessonPlans\20152016\Immigration\Immigration02\DebateRubric.jpg"/>
          <p:cNvPicPr>
            <a:picLocks noChangeAspect="1" noChangeArrowheads="1"/>
          </p:cNvPicPr>
          <p:nvPr/>
        </p:nvPicPr>
        <p:blipFill>
          <a:blip r:embed="rId2" cstate="print"/>
          <a:srcRect/>
          <a:stretch>
            <a:fillRect/>
          </a:stretch>
        </p:blipFill>
        <p:spPr bwMode="auto">
          <a:xfrm>
            <a:off x="2514600" y="457200"/>
            <a:ext cx="4269827" cy="5943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33400"/>
          </a:xfrm>
        </p:spPr>
        <p:txBody>
          <a:bodyPr>
            <a:noAutofit/>
          </a:bodyPr>
          <a:lstStyle/>
          <a:p>
            <a:r>
              <a:rPr lang="en-US" sz="2400" b="1" dirty="0">
                <a:solidFill>
                  <a:srgbClr val="00B050"/>
                </a:solidFill>
              </a:rPr>
              <a:t>You are now going to research in preparation for the debate.</a:t>
            </a:r>
          </a:p>
        </p:txBody>
      </p:sp>
      <p:sp>
        <p:nvSpPr>
          <p:cNvPr id="3" name="TextBox 2"/>
          <p:cNvSpPr txBox="1"/>
          <p:nvPr/>
        </p:nvSpPr>
        <p:spPr>
          <a:xfrm>
            <a:off x="0" y="6240980"/>
            <a:ext cx="9144000" cy="523220"/>
          </a:xfrm>
          <a:prstGeom prst="rect">
            <a:avLst/>
          </a:prstGeom>
          <a:noFill/>
        </p:spPr>
        <p:txBody>
          <a:bodyPr wrap="square" rtlCol="0">
            <a:spAutoFit/>
          </a:bodyPr>
          <a:lstStyle/>
          <a:p>
            <a:r>
              <a:rPr lang="en-US" sz="1400" dirty="0">
                <a:solidFill>
                  <a:srgbClr val="00B0F0"/>
                </a:solidFill>
              </a:rPr>
              <a:t>You will use your debate script and the debate script power point/PDF. </a:t>
            </a:r>
            <a:r>
              <a:rPr lang="en-US" sz="1400" dirty="0"/>
              <a:t>This image is courtesy of thenation.com</a:t>
            </a:r>
          </a:p>
          <a:p>
            <a:endParaRPr lang="en-US" sz="1400" dirty="0">
              <a:solidFill>
                <a:srgbClr val="00B0F0"/>
              </a:solidFill>
            </a:endParaRPr>
          </a:p>
        </p:txBody>
      </p:sp>
      <p:pic>
        <p:nvPicPr>
          <p:cNvPr id="2050" name="Picture 2" descr="http://www.thenation.com/wp-content/uploads/2015/09/Republican_Debate_September_2016_AP_img.jpg"/>
          <p:cNvPicPr>
            <a:picLocks noChangeAspect="1" noChangeArrowheads="1"/>
          </p:cNvPicPr>
          <p:nvPr/>
        </p:nvPicPr>
        <p:blipFill>
          <a:blip r:embed="rId2" cstate="print"/>
          <a:srcRect/>
          <a:stretch>
            <a:fillRect/>
          </a:stretch>
        </p:blipFill>
        <p:spPr bwMode="auto">
          <a:xfrm>
            <a:off x="25021" y="457200"/>
            <a:ext cx="9144000" cy="576217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400" b="1" dirty="0">
                <a:solidFill>
                  <a:srgbClr val="00B050"/>
                </a:solidFill>
              </a:rPr>
              <a:t>During your research, don’t automatically raise your hand to ask Mr. </a:t>
            </a:r>
            <a:r>
              <a:rPr lang="en-US" sz="2400" b="1" dirty="0" err="1">
                <a:solidFill>
                  <a:srgbClr val="00B050"/>
                </a:solidFill>
              </a:rPr>
              <a:t>Housch</a:t>
            </a:r>
            <a:r>
              <a:rPr lang="en-US" sz="2400" b="1" dirty="0">
                <a:solidFill>
                  <a:srgbClr val="00B050"/>
                </a:solidFill>
              </a:rPr>
              <a:t> a question about what something means.</a:t>
            </a:r>
          </a:p>
        </p:txBody>
      </p:sp>
      <p:sp>
        <p:nvSpPr>
          <p:cNvPr id="3" name="TextBox 2"/>
          <p:cNvSpPr txBox="1"/>
          <p:nvPr/>
        </p:nvSpPr>
        <p:spPr>
          <a:xfrm>
            <a:off x="0" y="6400800"/>
            <a:ext cx="9144000" cy="954107"/>
          </a:xfrm>
          <a:prstGeom prst="rect">
            <a:avLst/>
          </a:prstGeom>
          <a:noFill/>
        </p:spPr>
        <p:txBody>
          <a:bodyPr wrap="square" rtlCol="0">
            <a:spAutoFit/>
          </a:bodyPr>
          <a:lstStyle/>
          <a:p>
            <a:r>
              <a:rPr lang="en-US" sz="1400" dirty="0">
                <a:solidFill>
                  <a:srgbClr val="00B0F0"/>
                </a:solidFill>
              </a:rPr>
              <a:t>You have a </a:t>
            </a:r>
            <a:r>
              <a:rPr lang="en-US" sz="1400">
                <a:solidFill>
                  <a:srgbClr val="00B0F0"/>
                </a:solidFill>
              </a:rPr>
              <a:t>powerful tool </a:t>
            </a:r>
            <a:r>
              <a:rPr lang="en-US" sz="1400" dirty="0">
                <a:solidFill>
                  <a:srgbClr val="00B0F0"/>
                </a:solidFill>
              </a:rPr>
              <a:t>at your disposal called the internet. Look up words on websites such as dictionary.com or wikipedia.com.</a:t>
            </a:r>
            <a:r>
              <a:rPr lang="en-US" sz="1400" dirty="0"/>
              <a:t> This image is courtesy of photomatt7.wordpress.com</a:t>
            </a:r>
          </a:p>
          <a:p>
            <a:endParaRPr lang="en-US" sz="1400" dirty="0"/>
          </a:p>
          <a:p>
            <a:endParaRPr lang="en-US" sz="1400" dirty="0">
              <a:solidFill>
                <a:srgbClr val="00B0F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799" y="838199"/>
            <a:ext cx="7772401" cy="543071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
          </a:xfrm>
        </p:spPr>
        <p:txBody>
          <a:bodyPr>
            <a:noAutofit/>
          </a:bodyPr>
          <a:lstStyle/>
          <a:p>
            <a:r>
              <a:rPr lang="en-US" sz="1600" dirty="0">
                <a:solidFill>
                  <a:srgbClr val="00B050"/>
                </a:solidFill>
              </a:rPr>
              <a:t>Possible Way for your group to divide up this topic: </a:t>
            </a:r>
          </a:p>
        </p:txBody>
      </p:sp>
      <p:sp>
        <p:nvSpPr>
          <p:cNvPr id="3" name="Content Placeholder 2"/>
          <p:cNvSpPr>
            <a:spLocks noGrp="1"/>
          </p:cNvSpPr>
          <p:nvPr>
            <p:ph idx="1"/>
          </p:nvPr>
        </p:nvSpPr>
        <p:spPr>
          <a:xfrm>
            <a:off x="0" y="228600"/>
            <a:ext cx="9144000" cy="6629400"/>
          </a:xfrm>
        </p:spPr>
        <p:txBody>
          <a:bodyPr>
            <a:normAutofit fontScale="25000" lnSpcReduction="20000"/>
          </a:bodyPr>
          <a:lstStyle/>
          <a:p>
            <a:pPr marL="0" lvl="0" indent="0">
              <a:buNone/>
            </a:pPr>
            <a:r>
              <a:rPr lang="en-US" sz="5600" u="sng" dirty="0">
                <a:solidFill>
                  <a:srgbClr val="0070C0"/>
                </a:solidFill>
                <a:hlinkClick r:id="rId2"/>
              </a:rPr>
              <a:t>A. </a:t>
            </a:r>
            <a:r>
              <a:rPr lang="en-US" sz="5600" u="sng" dirty="0">
                <a:solidFill>
                  <a:srgbClr val="0070C0"/>
                </a:solidFill>
              </a:rPr>
              <a:t>Should the government be allowed to make “bulk data” collections of telephone, location, and internet data of its citizens?</a:t>
            </a:r>
          </a:p>
          <a:p>
            <a:pPr marL="1143000" lvl="0" indent="-1143000">
              <a:buAutoNum type="alphaUcPeriod"/>
            </a:pPr>
            <a:endParaRPr lang="en-US" sz="5600" u="sng" dirty="0">
              <a:solidFill>
                <a:srgbClr val="0070C0"/>
              </a:solidFill>
            </a:endParaRPr>
          </a:p>
          <a:p>
            <a:pPr marL="0" lvl="0" indent="0">
              <a:buNone/>
            </a:pPr>
            <a:r>
              <a:rPr lang="en-US" sz="5600" u="sng" dirty="0">
                <a:solidFill>
                  <a:srgbClr val="C00000"/>
                </a:solidFill>
              </a:rPr>
              <a:t>B. Do Americans need to sacrifice civil liberties in order to be safe from terrorism?</a:t>
            </a:r>
          </a:p>
          <a:p>
            <a:pPr marL="0" lvl="0" indent="0">
              <a:buNone/>
            </a:pPr>
            <a:endParaRPr lang="en-US" sz="5600" u="sng" dirty="0">
              <a:solidFill>
                <a:srgbClr val="0070C0"/>
              </a:solidFill>
            </a:endParaRPr>
          </a:p>
          <a:p>
            <a:pPr marL="0" indent="0">
              <a:buNone/>
            </a:pPr>
            <a:r>
              <a:rPr lang="en-US" sz="5600" u="sng" dirty="0">
                <a:solidFill>
                  <a:srgbClr val="00B050"/>
                </a:solidFill>
              </a:rPr>
              <a:t>C. Is the government, with its electronic surveillance of American citizens, able to adequately protect its citizens?</a:t>
            </a:r>
          </a:p>
          <a:p>
            <a:pPr marL="0" lvl="0" indent="0">
              <a:buNone/>
            </a:pPr>
            <a:endParaRPr lang="en-US" sz="5600" u="sng" dirty="0">
              <a:solidFill>
                <a:srgbClr val="0070C0"/>
              </a:solidFill>
            </a:endParaRPr>
          </a:p>
          <a:p>
            <a:pPr marL="0" indent="0">
              <a:buNone/>
            </a:pPr>
            <a:r>
              <a:rPr lang="en-US" sz="5600" u="sng" dirty="0">
                <a:solidFill>
                  <a:schemeClr val="accent6">
                    <a:lumMod val="75000"/>
                  </a:schemeClr>
                </a:solidFill>
              </a:rPr>
              <a:t>D. Should American citizens have 100% control over their personal information and who can have access to that information?</a:t>
            </a:r>
          </a:p>
          <a:p>
            <a:pPr marL="0" lvl="0" indent="0">
              <a:buNone/>
            </a:pPr>
            <a:endParaRPr lang="en-US" sz="5600" u="sng" dirty="0">
              <a:solidFill>
                <a:srgbClr val="0070C0"/>
              </a:solidFill>
              <a:hlinkClick r:id="rId3"/>
            </a:endParaRPr>
          </a:p>
          <a:p>
            <a:pPr marL="0" lvl="0" indent="0">
              <a:buNone/>
            </a:pPr>
            <a:r>
              <a:rPr lang="en-US" sz="5600" u="sng" dirty="0">
                <a:solidFill>
                  <a:srgbClr val="7030A0"/>
                </a:solidFill>
                <a:hlinkClick r:id="rId3"/>
              </a:rPr>
              <a:t>E. Do government surveillance programs change the way that American citizens use their e-mail accounts, search engines, social media sites, cell phones, text messages, and other ways that they use technology?</a:t>
            </a:r>
            <a:endParaRPr lang="en-US" sz="5600" u="sng" dirty="0">
              <a:solidFill>
                <a:srgbClr val="7030A0"/>
              </a:solidFill>
            </a:endParaRPr>
          </a:p>
          <a:p>
            <a:pPr marL="0" lvl="0" indent="0">
              <a:buNone/>
            </a:pPr>
            <a:endParaRPr lang="en-US" sz="5600" u="sng" dirty="0">
              <a:solidFill>
                <a:srgbClr val="0070C0"/>
              </a:solidFill>
              <a:hlinkClick r:id="rId4"/>
            </a:endParaRPr>
          </a:p>
          <a:p>
            <a:pPr marL="0" lvl="0" indent="0">
              <a:buNone/>
            </a:pPr>
            <a:r>
              <a:rPr lang="en-US" sz="5600" u="sng" dirty="0">
                <a:solidFill>
                  <a:schemeClr val="accent5">
                    <a:lumMod val="50000"/>
                  </a:schemeClr>
                </a:solidFill>
                <a:hlinkClick r:id="rId4"/>
              </a:rPr>
              <a:t>F. Should the United States government monitor e-mails, telephone calls, and location and internet data of all other citizens and leaders of the world, including those countries that are allies of the United States?</a:t>
            </a:r>
            <a:endParaRPr lang="en-US" sz="5600" u="sng" dirty="0">
              <a:solidFill>
                <a:schemeClr val="accent5">
                  <a:lumMod val="50000"/>
                </a:schemeClr>
              </a:solidFill>
            </a:endParaRPr>
          </a:p>
          <a:p>
            <a:pPr marL="0" lvl="0" indent="0">
              <a:buNone/>
            </a:pPr>
            <a:endParaRPr lang="en-US" sz="5600" u="sng" dirty="0">
              <a:solidFill>
                <a:srgbClr val="0070C0"/>
              </a:solidFill>
            </a:endParaRPr>
          </a:p>
          <a:p>
            <a:pPr marL="0" lvl="0" indent="0">
              <a:buNone/>
            </a:pPr>
            <a:r>
              <a:rPr lang="en-US" sz="5600" u="sng" dirty="0">
                <a:solidFill>
                  <a:schemeClr val="accent6">
                    <a:lumMod val="50000"/>
                  </a:schemeClr>
                </a:solidFill>
              </a:rPr>
              <a:t>G. Is Edward Snowden a hero or a traitor?</a:t>
            </a:r>
          </a:p>
          <a:p>
            <a:pPr marL="0" lvl="0" indent="0">
              <a:buNone/>
            </a:pPr>
            <a:endParaRPr lang="en-US" sz="5600" u="sng" dirty="0">
              <a:solidFill>
                <a:srgbClr val="0070C0"/>
              </a:solidFill>
            </a:endParaRPr>
          </a:p>
          <a:p>
            <a:pPr marL="0" lvl="0" indent="0">
              <a:buNone/>
            </a:pPr>
            <a:r>
              <a:rPr lang="en-US" sz="5600" u="sng" dirty="0">
                <a:solidFill>
                  <a:srgbClr val="AF1177"/>
                </a:solidFill>
              </a:rPr>
              <a:t>H. How many Americans own/have home internet access, use electronic devices, and  use social networking sites? How frequently?</a:t>
            </a:r>
          </a:p>
          <a:p>
            <a:pPr marL="0" lvl="0" indent="0">
              <a:buNone/>
            </a:pPr>
            <a:endParaRPr lang="en-US" sz="5600" u="sng" dirty="0">
              <a:solidFill>
                <a:srgbClr val="0070C0"/>
              </a:solidFill>
            </a:endParaRPr>
          </a:p>
          <a:p>
            <a:pPr marL="0" lvl="0" indent="0">
              <a:buNone/>
            </a:pPr>
            <a:r>
              <a:rPr lang="en-US" sz="5600" u="sng" dirty="0">
                <a:solidFill>
                  <a:srgbClr val="FF0000"/>
                </a:solidFill>
              </a:rPr>
              <a:t>I. Is mass electronic surveillance a waste of security resources? Is there too much data collected to provide useful information in the fight against terrorism?</a:t>
            </a:r>
          </a:p>
          <a:p>
            <a:pPr marL="0" lvl="0" indent="0">
              <a:buNone/>
            </a:pPr>
            <a:endParaRPr lang="en-US" sz="5600" u="sng" dirty="0">
              <a:solidFill>
                <a:srgbClr val="0070C0"/>
              </a:solidFill>
            </a:endParaRPr>
          </a:p>
          <a:p>
            <a:pPr marL="0" lvl="0" indent="0">
              <a:buNone/>
            </a:pPr>
            <a:r>
              <a:rPr lang="en-US" sz="5600" u="sng" dirty="0">
                <a:solidFill>
                  <a:schemeClr val="accent2">
                    <a:lumMod val="50000"/>
                  </a:schemeClr>
                </a:solidFill>
              </a:rPr>
              <a:t>J. How many terrorist attacks have we prevented, and/or how many terrorists have been caught, with the assistance of electronic surveillance? How many terror plots/attacks have been prevented without the use of electronic surveillance?</a:t>
            </a:r>
          </a:p>
          <a:p>
            <a:pPr marL="0" lvl="0" indent="0">
              <a:buNone/>
            </a:pPr>
            <a:endParaRPr lang="en-US" sz="5600" u="sng" dirty="0">
              <a:solidFill>
                <a:srgbClr val="0070C0"/>
              </a:solidFill>
              <a:hlinkClick r:id="rId5"/>
            </a:endParaRPr>
          </a:p>
          <a:p>
            <a:pPr marL="0" lvl="0" indent="0">
              <a:buNone/>
            </a:pPr>
            <a:r>
              <a:rPr lang="en-US" sz="5600" u="sng" dirty="0">
                <a:solidFill>
                  <a:srgbClr val="0070C0"/>
                </a:solidFill>
                <a:hlinkClick r:id="rId5"/>
              </a:rPr>
              <a:t>K. </a:t>
            </a:r>
            <a:r>
              <a:rPr lang="en-US" sz="5600" u="sng" dirty="0">
                <a:solidFill>
                  <a:srgbClr val="0070C0"/>
                </a:solidFill>
              </a:rPr>
              <a:t>If you have nothing to hide, why should you be bothered by the government looking through your data? Shouldn’t guilty people be the only ones worried about mass surveillance? If you willingly give personal information to your phone company, or your bank, or your doctor, then does it really matter if the government also has access to that information? </a:t>
            </a:r>
          </a:p>
          <a:p>
            <a:pPr marL="0" lvl="0" indent="0">
              <a:buNone/>
            </a:pPr>
            <a:endParaRPr lang="en-US" sz="5600" u="sng" dirty="0">
              <a:solidFill>
                <a:srgbClr val="0070C0"/>
              </a:solidFill>
            </a:endParaRPr>
          </a:p>
          <a:p>
            <a:pPr marL="0" lvl="0" indent="0">
              <a:buNone/>
            </a:pPr>
            <a:r>
              <a:rPr lang="en-US" sz="5600" u="sng" dirty="0">
                <a:solidFill>
                  <a:srgbClr val="00B050"/>
                </a:solidFill>
              </a:rPr>
              <a:t>L. With the government collecting our personal information, how safe do you feel that they can keep that information private from other countries that are hacking into computer systems, or from other individuals?</a:t>
            </a:r>
            <a:r>
              <a:rPr lang="en-US" sz="5600" u="sng" dirty="0">
                <a:solidFill>
                  <a:srgbClr val="0070C0"/>
                </a:solidFill>
              </a:rPr>
              <a:t/>
            </a:r>
            <a:br>
              <a:rPr lang="en-US" sz="5600" u="sng" dirty="0">
                <a:solidFill>
                  <a:srgbClr val="0070C0"/>
                </a:solidFill>
              </a:rPr>
            </a:br>
            <a:endParaRPr lang="en-US" sz="5600" u="sng" dirty="0">
              <a:solidFill>
                <a:srgbClr val="0070C0"/>
              </a:solidFill>
            </a:endParaRPr>
          </a:p>
          <a:p>
            <a:pPr marL="0" indent="0">
              <a:buNone/>
            </a:pPr>
            <a:endParaRPr lang="en-US" sz="64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400" dirty="0">
              <a:hlinkClick r:id="rId6"/>
            </a:endParaRP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1320151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7199"/>
          </a:xfrm>
        </p:spPr>
        <p:txBody>
          <a:bodyPr>
            <a:noAutofit/>
          </a:bodyPr>
          <a:lstStyle/>
          <a:p>
            <a:r>
              <a:rPr lang="en-US" sz="2400" b="1" dirty="0">
                <a:solidFill>
                  <a:srgbClr val="00B050"/>
                </a:solidFill>
              </a:rPr>
              <a:t>Fill out the Debate Template as you do your research</a:t>
            </a:r>
            <a:r>
              <a:rPr lang="en-US" sz="2800" b="1" dirty="0">
                <a:solidFill>
                  <a:srgbClr val="00B050"/>
                </a:solidFill>
              </a:rPr>
              <a:t>. </a:t>
            </a:r>
            <a:endParaRPr lang="en-US" sz="2400" b="1" dirty="0">
              <a:solidFill>
                <a:srgbClr val="00B050"/>
              </a:solidFill>
            </a:endParaRPr>
          </a:p>
        </p:txBody>
      </p:sp>
      <p:sp>
        <p:nvSpPr>
          <p:cNvPr id="4" name="TextBox 3"/>
          <p:cNvSpPr txBox="1"/>
          <p:nvPr/>
        </p:nvSpPr>
        <p:spPr>
          <a:xfrm>
            <a:off x="0" y="6400800"/>
            <a:ext cx="9144000" cy="523220"/>
          </a:xfrm>
          <a:prstGeom prst="rect">
            <a:avLst/>
          </a:prstGeom>
          <a:noFill/>
        </p:spPr>
        <p:txBody>
          <a:bodyPr wrap="square" rtlCol="0">
            <a:spAutoFit/>
          </a:bodyPr>
          <a:lstStyle/>
          <a:p>
            <a:r>
              <a:rPr lang="en-US" sz="1400" dirty="0">
                <a:solidFill>
                  <a:srgbClr val="00B0F0"/>
                </a:solidFill>
              </a:rPr>
              <a:t>First fill in your name, and the Proposition: “The government has a right to spy on its citizens in order to better protect its citizens.” </a:t>
            </a:r>
            <a:r>
              <a:rPr lang="en-US" sz="1400" dirty="0"/>
              <a:t>This image is courtesy of Mr. Robert </a:t>
            </a:r>
            <a:r>
              <a:rPr lang="en-US" sz="1400" dirty="0" err="1"/>
              <a:t>Housch</a:t>
            </a:r>
            <a:r>
              <a:rPr lang="en-US" sz="1400" dirty="0"/>
              <a:t>.</a:t>
            </a:r>
          </a:p>
        </p:txBody>
      </p:sp>
      <p:pic>
        <p:nvPicPr>
          <p:cNvPr id="6146" name="Picture 2" descr="W:\Teaching\History\Debates\LessonPlans\20152016\Immigration\Immigration02\DebateTemplateFact.jpg"/>
          <p:cNvPicPr>
            <a:picLocks noChangeAspect="1" noChangeArrowheads="1"/>
          </p:cNvPicPr>
          <p:nvPr/>
        </p:nvPicPr>
        <p:blipFill>
          <a:blip r:embed="rId2" cstate="print"/>
          <a:srcRect/>
          <a:stretch>
            <a:fillRect/>
          </a:stretch>
        </p:blipFill>
        <p:spPr bwMode="auto">
          <a:xfrm>
            <a:off x="685800" y="457199"/>
            <a:ext cx="7620000" cy="595498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61999"/>
          </a:xfrm>
        </p:spPr>
        <p:txBody>
          <a:bodyPr>
            <a:noAutofit/>
          </a:bodyPr>
          <a:lstStyle/>
          <a:p>
            <a:r>
              <a:rPr lang="en-US" sz="1400" b="1" dirty="0">
                <a:solidFill>
                  <a:srgbClr val="FF0000"/>
                </a:solidFill>
              </a:rPr>
              <a:t>We are working on “Facts” for 10-12 minutes.</a:t>
            </a:r>
            <a:r>
              <a:rPr lang="en-US" sz="1400" b="1" dirty="0">
                <a:solidFill>
                  <a:srgbClr val="00B050"/>
                </a:solidFill>
              </a:rPr>
              <a:t/>
            </a:r>
            <a:br>
              <a:rPr lang="en-US" sz="1400" b="1" dirty="0">
                <a:solidFill>
                  <a:srgbClr val="00B050"/>
                </a:solidFill>
              </a:rPr>
            </a:br>
            <a:r>
              <a:rPr lang="en-US" sz="1400" b="1" dirty="0">
                <a:solidFill>
                  <a:srgbClr val="FF0000"/>
                </a:solidFill>
              </a:rPr>
              <a:t> These are any facts whether they agree with your position or not. (You need to understand both sides).</a:t>
            </a:r>
            <a:br>
              <a:rPr lang="en-US" sz="1400" b="1" dirty="0">
                <a:solidFill>
                  <a:srgbClr val="FF0000"/>
                </a:solidFill>
              </a:rPr>
            </a:br>
            <a:r>
              <a:rPr lang="en-US" sz="1400" b="1" dirty="0">
                <a:solidFill>
                  <a:srgbClr val="00B050"/>
                </a:solidFill>
              </a:rPr>
              <a:t>You will see a line with a “Fact Source.” Below that are as many as four facts that you acquired from that source</a:t>
            </a:r>
            <a:r>
              <a:rPr lang="en-US" sz="1800" b="1" dirty="0">
                <a:solidFill>
                  <a:srgbClr val="00B050"/>
                </a:solidFill>
              </a:rPr>
              <a:t>.  </a:t>
            </a:r>
            <a:endParaRPr lang="en-US" sz="1800" b="1" dirty="0">
              <a:solidFill>
                <a:srgbClr val="FF0000"/>
              </a:solidFill>
            </a:endParaRPr>
          </a:p>
        </p:txBody>
      </p:sp>
      <p:sp>
        <p:nvSpPr>
          <p:cNvPr id="4" name="TextBox 3"/>
          <p:cNvSpPr txBox="1"/>
          <p:nvPr/>
        </p:nvSpPr>
        <p:spPr>
          <a:xfrm>
            <a:off x="0" y="6334780"/>
            <a:ext cx="9144000" cy="523220"/>
          </a:xfrm>
          <a:prstGeom prst="rect">
            <a:avLst/>
          </a:prstGeom>
          <a:noFill/>
        </p:spPr>
        <p:txBody>
          <a:bodyPr wrap="square" rtlCol="0">
            <a:spAutoFit/>
          </a:bodyPr>
          <a:lstStyle/>
          <a:p>
            <a:r>
              <a:rPr lang="en-US" sz="1400" dirty="0">
                <a:solidFill>
                  <a:srgbClr val="00B0F0"/>
                </a:solidFill>
              </a:rPr>
              <a:t>6 Sources and 24 Facts is a “4.” 5 Sources and 20 Facts is a “3.” 4 Sources and 16 Facts is a “2.5.” 3 Sources and 12 Facts is a “2.” 2 Sources and 8 Facts is a “1.5” Below 2 Sources and 8 Facts is a “1.” </a:t>
            </a:r>
            <a:r>
              <a:rPr lang="en-US" sz="1400" dirty="0"/>
              <a:t>This image is courtesy of Mr. Robert </a:t>
            </a:r>
            <a:r>
              <a:rPr lang="en-US" sz="1400" dirty="0" err="1"/>
              <a:t>Housch</a:t>
            </a:r>
            <a:r>
              <a:rPr lang="en-US" sz="1400" dirty="0"/>
              <a:t>.</a:t>
            </a:r>
          </a:p>
        </p:txBody>
      </p:sp>
      <p:pic>
        <p:nvPicPr>
          <p:cNvPr id="7170" name="Picture 2" descr="W:\Teaching\History\Debates\LessonPlans\20152016\Immigration\Immigration02\DebateTemplateFact.jpg"/>
          <p:cNvPicPr>
            <a:picLocks noChangeAspect="1" noChangeArrowheads="1"/>
          </p:cNvPicPr>
          <p:nvPr/>
        </p:nvPicPr>
        <p:blipFill>
          <a:blip r:embed="rId2" cstate="print"/>
          <a:srcRect/>
          <a:stretch>
            <a:fillRect/>
          </a:stretch>
        </p:blipFill>
        <p:spPr bwMode="auto">
          <a:xfrm>
            <a:off x="914400" y="745350"/>
            <a:ext cx="7139211" cy="55792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2400" dirty="0">
                <a:solidFill>
                  <a:srgbClr val="00B0F0"/>
                </a:solidFill>
              </a:rPr>
              <a:t>Miscellaneous Research Sites for Facts on Privacy vs. Security </a:t>
            </a:r>
            <a:r>
              <a:rPr lang="en-US" sz="2400" dirty="0">
                <a:solidFill>
                  <a:srgbClr val="7030A0"/>
                </a:solidFill>
              </a:rPr>
              <a:t>(Neutral)</a:t>
            </a:r>
            <a:endParaRPr lang="en-US" sz="2400" dirty="0"/>
          </a:p>
        </p:txBody>
      </p:sp>
      <p:sp>
        <p:nvSpPr>
          <p:cNvPr id="4" name="Rectangle 3"/>
          <p:cNvSpPr/>
          <p:nvPr/>
        </p:nvSpPr>
        <p:spPr>
          <a:xfrm>
            <a:off x="0" y="609600"/>
            <a:ext cx="9144000" cy="1200329"/>
          </a:xfrm>
          <a:prstGeom prst="rect">
            <a:avLst/>
          </a:prstGeom>
        </p:spPr>
        <p:txBody>
          <a:bodyPr wrap="square">
            <a:spAutoFit/>
          </a:bodyPr>
          <a:lstStyle/>
          <a:p>
            <a:r>
              <a:rPr lang="en-US" dirty="0">
                <a:hlinkClick r:id="rId2"/>
              </a:rPr>
              <a:t>https://www.techdirt.com/articles/20140401/17575126774/member-intelligence-review-group-tells-nsa-you-guys-have-done-amazing-work-protecting-america-should-never-ever-be-trusted.shtml</a:t>
            </a:r>
            <a:endParaRPr lang="en-US" dirty="0"/>
          </a:p>
          <a:p>
            <a:endParaRPr lang="en-US" dirty="0"/>
          </a:p>
        </p:txBody>
      </p:sp>
      <p:sp>
        <p:nvSpPr>
          <p:cNvPr id="5" name="Rectangle 4"/>
          <p:cNvSpPr/>
          <p:nvPr/>
        </p:nvSpPr>
        <p:spPr>
          <a:xfrm>
            <a:off x="0" y="1676400"/>
            <a:ext cx="9144000" cy="923330"/>
          </a:xfrm>
          <a:prstGeom prst="rect">
            <a:avLst/>
          </a:prstGeom>
        </p:spPr>
        <p:txBody>
          <a:bodyPr wrap="square">
            <a:spAutoFit/>
          </a:bodyPr>
          <a:lstStyle/>
          <a:p>
            <a:r>
              <a:rPr lang="en-US" dirty="0">
                <a:hlinkClick r:id="rId3"/>
              </a:rPr>
              <a:t>https://www.pewresearch.org/politics/2021/09/02/two-decades-later-the-enduring-legacy-of-9-11/</a:t>
            </a:r>
            <a:endParaRPr lang="en-US" dirty="0"/>
          </a:p>
          <a:p>
            <a:endParaRPr lang="en-US" dirty="0"/>
          </a:p>
        </p:txBody>
      </p:sp>
      <p:sp>
        <p:nvSpPr>
          <p:cNvPr id="6" name="Rectangle 5"/>
          <p:cNvSpPr/>
          <p:nvPr/>
        </p:nvSpPr>
        <p:spPr>
          <a:xfrm>
            <a:off x="0" y="2438400"/>
            <a:ext cx="9144000" cy="1754326"/>
          </a:xfrm>
          <a:prstGeom prst="rect">
            <a:avLst/>
          </a:prstGeom>
        </p:spPr>
        <p:txBody>
          <a:bodyPr wrap="square">
            <a:spAutoFit/>
          </a:bodyPr>
          <a:lstStyle/>
          <a:p>
            <a:r>
              <a:rPr lang="en-US" dirty="0">
                <a:hlinkClick r:id="rId4"/>
              </a:rPr>
              <a:t>http://www.npr.org/2013/11/22/246774367/debate-does-spying-keep-us-safe</a:t>
            </a:r>
            <a:endParaRPr lang="en-US" dirty="0"/>
          </a:p>
          <a:p>
            <a:r>
              <a:rPr lang="en-US" dirty="0">
                <a:solidFill>
                  <a:srgbClr val="7030A0"/>
                </a:solidFill>
              </a:rPr>
              <a:t>Note: You will have to use your headphones to listen to the debate, or a PDF transcript of the debate is located on mrhousch.com/Debates/Privacy vs. Security. The PDF transcript is titled: “Spy on Me, I’d Rather Be Safe.”</a:t>
            </a:r>
          </a:p>
          <a:p>
            <a:endParaRPr lang="en-US" dirty="0"/>
          </a:p>
          <a:p>
            <a:endParaRPr lang="en-US" dirty="0"/>
          </a:p>
        </p:txBody>
      </p:sp>
      <p:sp>
        <p:nvSpPr>
          <p:cNvPr id="7" name="Rectangle 6"/>
          <p:cNvSpPr/>
          <p:nvPr/>
        </p:nvSpPr>
        <p:spPr>
          <a:xfrm>
            <a:off x="0" y="3733800"/>
            <a:ext cx="9144000" cy="646331"/>
          </a:xfrm>
          <a:prstGeom prst="rect">
            <a:avLst/>
          </a:prstGeom>
        </p:spPr>
        <p:txBody>
          <a:bodyPr wrap="square">
            <a:spAutoFit/>
          </a:bodyPr>
          <a:lstStyle/>
          <a:p>
            <a:r>
              <a:rPr lang="en-US" dirty="0">
                <a:hlinkClick r:id="rId5"/>
              </a:rPr>
              <a:t>http://debatewise.org/debates/3040-privacy-vs-security/</a:t>
            </a:r>
            <a:endParaRPr lang="en-US" dirty="0"/>
          </a:p>
          <a:p>
            <a:endParaRPr lang="en-US" dirty="0"/>
          </a:p>
        </p:txBody>
      </p:sp>
      <p:sp>
        <p:nvSpPr>
          <p:cNvPr id="8" name="Rectangle 7"/>
          <p:cNvSpPr/>
          <p:nvPr/>
        </p:nvSpPr>
        <p:spPr>
          <a:xfrm>
            <a:off x="0" y="4267200"/>
            <a:ext cx="9144000" cy="646331"/>
          </a:xfrm>
          <a:prstGeom prst="rect">
            <a:avLst/>
          </a:prstGeom>
        </p:spPr>
        <p:txBody>
          <a:bodyPr wrap="square">
            <a:spAutoFit/>
          </a:bodyPr>
          <a:lstStyle/>
          <a:p>
            <a:r>
              <a:rPr lang="en-US" dirty="0">
                <a:hlinkClick r:id="rId6"/>
              </a:rPr>
              <a:t>https://www.brookings.edu/articles/avoiding-a-showdown-over-eu-privacy-laws/</a:t>
            </a:r>
            <a:endParaRPr lang="en-US" dirty="0"/>
          </a:p>
          <a:p>
            <a:endParaRPr lang="en-US" dirty="0"/>
          </a:p>
        </p:txBody>
      </p:sp>
      <p:sp>
        <p:nvSpPr>
          <p:cNvPr id="10" name="Rectangle 9"/>
          <p:cNvSpPr/>
          <p:nvPr/>
        </p:nvSpPr>
        <p:spPr>
          <a:xfrm>
            <a:off x="0" y="5715000"/>
            <a:ext cx="9144000" cy="923330"/>
          </a:xfrm>
          <a:prstGeom prst="rect">
            <a:avLst/>
          </a:prstGeom>
        </p:spPr>
        <p:txBody>
          <a:bodyPr wrap="square">
            <a:spAutoFit/>
          </a:bodyPr>
          <a:lstStyle/>
          <a:p>
            <a:r>
              <a:rPr lang="en-US" dirty="0">
                <a:hlinkClick r:id="rId7"/>
              </a:rPr>
              <a:t>https://en.wikipedia.org/wiki/Terrorist_Surveillance_Program#:~:text=The%20Terrorist%20Surveillance%20Program%20was,the%20September%2011%2C%202001%20attacks</a:t>
            </a:r>
            <a:r>
              <a:rPr lang="en-US" dirty="0"/>
              <a:t>.</a:t>
            </a:r>
          </a:p>
          <a:p>
            <a:endParaRPr lang="en-US" dirty="0"/>
          </a:p>
        </p:txBody>
      </p:sp>
      <p:sp>
        <p:nvSpPr>
          <p:cNvPr id="11" name="Rectangle 10"/>
          <p:cNvSpPr/>
          <p:nvPr/>
        </p:nvSpPr>
        <p:spPr>
          <a:xfrm>
            <a:off x="0" y="4988005"/>
            <a:ext cx="9144000" cy="646331"/>
          </a:xfrm>
          <a:prstGeom prst="rect">
            <a:avLst/>
          </a:prstGeom>
        </p:spPr>
        <p:txBody>
          <a:bodyPr wrap="square">
            <a:spAutoFit/>
          </a:bodyPr>
          <a:lstStyle/>
          <a:p>
            <a:r>
              <a:rPr lang="en-US" dirty="0">
                <a:hlinkClick r:id="rId8"/>
              </a:rPr>
              <a:t>https://en.wikipedia.org/wiki/Global_surveillance</a:t>
            </a:r>
            <a:endParaRPr lang="en-US"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2400" dirty="0">
                <a:solidFill>
                  <a:srgbClr val="00B0F0"/>
                </a:solidFill>
              </a:rPr>
              <a:t>Miscellaneous Research Sites for Facts on Privacy vs. Security </a:t>
            </a:r>
            <a:r>
              <a:rPr lang="en-US" sz="2400" dirty="0">
                <a:solidFill>
                  <a:srgbClr val="7030A0"/>
                </a:solidFill>
              </a:rPr>
              <a:t>(Neutral)</a:t>
            </a:r>
          </a:p>
        </p:txBody>
      </p:sp>
      <p:sp>
        <p:nvSpPr>
          <p:cNvPr id="3" name="TextBox 2"/>
          <p:cNvSpPr txBox="1"/>
          <p:nvPr/>
        </p:nvSpPr>
        <p:spPr>
          <a:xfrm>
            <a:off x="0" y="533401"/>
            <a:ext cx="9144000" cy="646331"/>
          </a:xfrm>
          <a:prstGeom prst="rect">
            <a:avLst/>
          </a:prstGeom>
          <a:noFill/>
        </p:spPr>
        <p:txBody>
          <a:bodyPr wrap="square" rtlCol="0">
            <a:spAutoFit/>
          </a:bodyPr>
          <a:lstStyle/>
          <a:p>
            <a:r>
              <a:rPr lang="en-US" dirty="0">
                <a:hlinkClick r:id="rId2"/>
              </a:rPr>
              <a:t>https://www.propublica.org/article/nsa-data-collection-faq</a:t>
            </a:r>
            <a:endParaRPr lang="en-US" dirty="0"/>
          </a:p>
          <a:p>
            <a:endParaRPr lang="en-US" dirty="0"/>
          </a:p>
        </p:txBody>
      </p:sp>
      <p:sp>
        <p:nvSpPr>
          <p:cNvPr id="4" name="TextBox 3"/>
          <p:cNvSpPr txBox="1"/>
          <p:nvPr/>
        </p:nvSpPr>
        <p:spPr>
          <a:xfrm>
            <a:off x="0" y="1066801"/>
            <a:ext cx="9144000" cy="646331"/>
          </a:xfrm>
          <a:prstGeom prst="rect">
            <a:avLst/>
          </a:prstGeom>
          <a:noFill/>
        </p:spPr>
        <p:txBody>
          <a:bodyPr wrap="square" rtlCol="0">
            <a:spAutoFit/>
          </a:bodyPr>
          <a:lstStyle/>
          <a:p>
            <a:r>
              <a:rPr lang="en-US" dirty="0">
                <a:hlinkClick r:id="rId3"/>
              </a:rPr>
              <a:t>https://en.wikipedia.org/wiki/PRISM</a:t>
            </a:r>
            <a:endParaRPr lang="en-US" dirty="0"/>
          </a:p>
          <a:p>
            <a:endParaRPr lang="en-US" dirty="0"/>
          </a:p>
        </p:txBody>
      </p:sp>
      <p:sp>
        <p:nvSpPr>
          <p:cNvPr id="5" name="TextBox 4"/>
          <p:cNvSpPr txBox="1"/>
          <p:nvPr/>
        </p:nvSpPr>
        <p:spPr>
          <a:xfrm>
            <a:off x="0" y="1600200"/>
            <a:ext cx="9144000" cy="923330"/>
          </a:xfrm>
          <a:prstGeom prst="rect">
            <a:avLst/>
          </a:prstGeom>
          <a:noFill/>
        </p:spPr>
        <p:txBody>
          <a:bodyPr wrap="square" rtlCol="0">
            <a:spAutoFit/>
          </a:bodyPr>
          <a:lstStyle/>
          <a:p>
            <a:r>
              <a:rPr lang="en-US" dirty="0">
                <a:hlinkClick r:id="rId4"/>
              </a:rPr>
              <a:t>https://www.pewresearch.org/short-reads/2018/06/04/how-americans-have-viewed-government-surveillance-and-privacy-since-snowden-leaks/</a:t>
            </a:r>
            <a:endParaRPr lang="en-US" dirty="0"/>
          </a:p>
          <a:p>
            <a:endParaRPr lang="en-US" dirty="0"/>
          </a:p>
        </p:txBody>
      </p:sp>
      <p:sp>
        <p:nvSpPr>
          <p:cNvPr id="6" name="TextBox 5"/>
          <p:cNvSpPr txBox="1"/>
          <p:nvPr/>
        </p:nvSpPr>
        <p:spPr>
          <a:xfrm>
            <a:off x="0" y="2362201"/>
            <a:ext cx="9144000" cy="646331"/>
          </a:xfrm>
          <a:prstGeom prst="rect">
            <a:avLst/>
          </a:prstGeom>
          <a:noFill/>
        </p:spPr>
        <p:txBody>
          <a:bodyPr wrap="square" rtlCol="0">
            <a:spAutoFit/>
          </a:bodyPr>
          <a:lstStyle/>
          <a:p>
            <a:r>
              <a:rPr lang="en-US" dirty="0">
                <a:hlinkClick r:id="rId5"/>
              </a:rPr>
              <a:t>https://www.eff.org/nsa-spying/how-it-works</a:t>
            </a:r>
            <a:endParaRPr lang="en-US" dirty="0"/>
          </a:p>
          <a:p>
            <a:endParaRPr lang="en-US" dirty="0"/>
          </a:p>
        </p:txBody>
      </p:sp>
      <p:sp>
        <p:nvSpPr>
          <p:cNvPr id="7" name="TextBox 6"/>
          <p:cNvSpPr txBox="1"/>
          <p:nvPr/>
        </p:nvSpPr>
        <p:spPr>
          <a:xfrm>
            <a:off x="0" y="2895600"/>
            <a:ext cx="9144000" cy="646331"/>
          </a:xfrm>
          <a:prstGeom prst="rect">
            <a:avLst/>
          </a:prstGeom>
          <a:noFill/>
        </p:spPr>
        <p:txBody>
          <a:bodyPr wrap="square" rtlCol="0">
            <a:spAutoFit/>
          </a:bodyPr>
          <a:lstStyle/>
          <a:p>
            <a:r>
              <a:rPr lang="en-US" dirty="0">
                <a:hlinkClick r:id="rId6"/>
              </a:rPr>
              <a:t>https://techcrunch.com/2019/04/30/nsa-surveillance-spike/</a:t>
            </a:r>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2400" dirty="0">
                <a:solidFill>
                  <a:srgbClr val="00B0F0"/>
                </a:solidFill>
              </a:rPr>
              <a:t>Miscellaneous Research Sites for Facts on Privacy vs. Security </a:t>
            </a:r>
            <a:r>
              <a:rPr lang="en-US" sz="2400" dirty="0">
                <a:solidFill>
                  <a:srgbClr val="7030A0"/>
                </a:solidFill>
              </a:rPr>
              <a:t>(Neutral)</a:t>
            </a:r>
          </a:p>
        </p:txBody>
      </p:sp>
      <p:sp>
        <p:nvSpPr>
          <p:cNvPr id="3" name="TextBox 2"/>
          <p:cNvSpPr txBox="1"/>
          <p:nvPr/>
        </p:nvSpPr>
        <p:spPr>
          <a:xfrm>
            <a:off x="0" y="533401"/>
            <a:ext cx="9144000" cy="646331"/>
          </a:xfrm>
          <a:prstGeom prst="rect">
            <a:avLst/>
          </a:prstGeom>
          <a:noFill/>
        </p:spPr>
        <p:txBody>
          <a:bodyPr wrap="square" rtlCol="0">
            <a:spAutoFit/>
          </a:bodyPr>
          <a:lstStyle/>
          <a:p>
            <a:r>
              <a:rPr lang="en-US" dirty="0">
                <a:hlinkClick r:id="rId2"/>
              </a:rPr>
              <a:t>https://www.theperspective.com/debates/national-security-outweigh-right-privacy/</a:t>
            </a:r>
            <a:endParaRPr lang="en-US" dirty="0"/>
          </a:p>
          <a:p>
            <a:endParaRPr lang="en-US" dirty="0"/>
          </a:p>
        </p:txBody>
      </p:sp>
      <p:sp>
        <p:nvSpPr>
          <p:cNvPr id="12" name="Rectangle 11"/>
          <p:cNvSpPr/>
          <p:nvPr/>
        </p:nvSpPr>
        <p:spPr>
          <a:xfrm>
            <a:off x="0" y="1138367"/>
            <a:ext cx="9144000" cy="369332"/>
          </a:xfrm>
          <a:prstGeom prst="rect">
            <a:avLst/>
          </a:prstGeom>
        </p:spPr>
        <p:txBody>
          <a:bodyPr wrap="square">
            <a:spAutoFit/>
          </a:bodyPr>
          <a:lstStyle/>
          <a:p>
            <a:r>
              <a:rPr lang="en-US" dirty="0">
                <a:hlinkClick r:id="rId3"/>
              </a:rPr>
              <a:t>https://www.bloomberg.com/quicktake/privacy-vs-security</a:t>
            </a:r>
            <a:endParaRPr lang="en-US" dirty="0"/>
          </a:p>
        </p:txBody>
      </p:sp>
      <p:sp>
        <p:nvSpPr>
          <p:cNvPr id="4" name="Rectangle 3"/>
          <p:cNvSpPr/>
          <p:nvPr/>
        </p:nvSpPr>
        <p:spPr>
          <a:xfrm>
            <a:off x="0" y="1628753"/>
            <a:ext cx="9144000" cy="923330"/>
          </a:xfrm>
          <a:prstGeom prst="rect">
            <a:avLst/>
          </a:prstGeom>
        </p:spPr>
        <p:txBody>
          <a:bodyPr wrap="square">
            <a:spAutoFit/>
          </a:bodyPr>
          <a:lstStyle/>
          <a:p>
            <a:r>
              <a:rPr lang="en-US" dirty="0">
                <a:hlinkClick r:id="rId4"/>
              </a:rPr>
              <a:t>https://www.govtech.com/policy/privacy-vs-security-experts-debate-merits-of-each-in-tech-rich-world.html</a:t>
            </a:r>
            <a:endParaRPr lang="en-US" dirty="0"/>
          </a:p>
          <a:p>
            <a:endParaRPr lang="en-US" dirty="0"/>
          </a:p>
        </p:txBody>
      </p:sp>
      <p:sp>
        <p:nvSpPr>
          <p:cNvPr id="5" name="TextBox 4"/>
          <p:cNvSpPr txBox="1"/>
          <p:nvPr/>
        </p:nvSpPr>
        <p:spPr>
          <a:xfrm>
            <a:off x="0" y="2438400"/>
            <a:ext cx="9144000" cy="646331"/>
          </a:xfrm>
          <a:prstGeom prst="rect">
            <a:avLst/>
          </a:prstGeom>
          <a:noFill/>
        </p:spPr>
        <p:txBody>
          <a:bodyPr wrap="square" rtlCol="0">
            <a:spAutoFit/>
          </a:bodyPr>
          <a:lstStyle/>
          <a:p>
            <a:r>
              <a:rPr lang="en-US" dirty="0">
                <a:hlinkClick r:id="rId5"/>
              </a:rPr>
              <a:t>https://techcrunch.com/2018/05/06/personal-privacy-vs-public-security-fight/</a:t>
            </a:r>
            <a:endParaRPr lang="en-US" dirty="0"/>
          </a:p>
          <a:p>
            <a:endParaRPr lang="en-US" dirty="0"/>
          </a:p>
        </p:txBody>
      </p:sp>
    </p:spTree>
    <p:extLst>
      <p:ext uri="{BB962C8B-B14F-4D97-AF65-F5344CB8AC3E}">
        <p14:creationId xmlns:p14="http://schemas.microsoft.com/office/powerpoint/2010/main" val="343806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400" dirty="0">
                <a:solidFill>
                  <a:srgbClr val="00B0F0"/>
                </a:solidFill>
              </a:rPr>
              <a:t>United States’ telecommunication companies (Verizon, AT&amp;T, Sprint) were legally forced to turn over data on every United States citizen.</a:t>
            </a:r>
          </a:p>
        </p:txBody>
      </p:sp>
      <p:sp>
        <p:nvSpPr>
          <p:cNvPr id="3" name="TextBox 2"/>
          <p:cNvSpPr txBox="1"/>
          <p:nvPr/>
        </p:nvSpPr>
        <p:spPr>
          <a:xfrm>
            <a:off x="0" y="6550223"/>
            <a:ext cx="9144000" cy="307777"/>
          </a:xfrm>
          <a:prstGeom prst="rect">
            <a:avLst/>
          </a:prstGeom>
          <a:noFill/>
        </p:spPr>
        <p:txBody>
          <a:bodyPr wrap="square" rtlCol="0">
            <a:spAutoFit/>
          </a:bodyPr>
          <a:lstStyle/>
          <a:p>
            <a:r>
              <a:rPr lang="en-US" sz="1400" dirty="0">
                <a:solidFill>
                  <a:prstClr val="black"/>
                </a:solidFill>
              </a:rPr>
              <a:t>They did this under a program called PRISM. This image is courtesy of cbsnews.com.</a:t>
            </a:r>
          </a:p>
        </p:txBody>
      </p:sp>
      <p:pic>
        <p:nvPicPr>
          <p:cNvPr id="59394" name="Picture 2" descr="http://www.trbimg.com/img-554b7736/turbine/ct-nsa-phone-records-20150507"/>
          <p:cNvPicPr>
            <a:picLocks noChangeAspect="1" noChangeArrowheads="1"/>
          </p:cNvPicPr>
          <p:nvPr/>
        </p:nvPicPr>
        <p:blipFill>
          <a:blip r:embed="rId2" cstate="print"/>
          <a:srcRect/>
          <a:stretch>
            <a:fillRect/>
          </a:stretch>
        </p:blipFill>
        <p:spPr bwMode="auto">
          <a:xfrm>
            <a:off x="152400" y="838199"/>
            <a:ext cx="8763000" cy="5744635"/>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txBody>
          <a:bodyPr>
            <a:normAutofit/>
          </a:bodyPr>
          <a:lstStyle/>
          <a:p>
            <a:r>
              <a:rPr lang="en-US" sz="2500" dirty="0">
                <a:solidFill>
                  <a:srgbClr val="00B050"/>
                </a:solidFill>
              </a:rPr>
              <a:t>Nsa.gov</a:t>
            </a:r>
            <a:r>
              <a:rPr lang="en-US" sz="2500" dirty="0">
                <a:solidFill>
                  <a:srgbClr val="00B0F0"/>
                </a:solidFill>
              </a:rPr>
              <a:t> Research Site for Facts on Privacy vs. Security </a:t>
            </a:r>
            <a:r>
              <a:rPr lang="en-US" sz="2500" dirty="0">
                <a:solidFill>
                  <a:srgbClr val="00B050"/>
                </a:solidFill>
              </a:rPr>
              <a:t>(Proposition)</a:t>
            </a:r>
            <a:endParaRPr lang="en-US" sz="2500" dirty="0"/>
          </a:p>
        </p:txBody>
      </p:sp>
      <p:sp>
        <p:nvSpPr>
          <p:cNvPr id="4" name="Rectangle 3"/>
          <p:cNvSpPr/>
          <p:nvPr/>
        </p:nvSpPr>
        <p:spPr>
          <a:xfrm>
            <a:off x="0" y="533400"/>
            <a:ext cx="9144000" cy="646331"/>
          </a:xfrm>
          <a:prstGeom prst="rect">
            <a:avLst/>
          </a:prstGeom>
        </p:spPr>
        <p:txBody>
          <a:bodyPr wrap="square">
            <a:spAutoFit/>
          </a:bodyPr>
          <a:lstStyle/>
          <a:p>
            <a:r>
              <a:rPr lang="en-US" dirty="0">
                <a:hlinkClick r:id="rId2"/>
              </a:rPr>
              <a:t>https://nsa.gov1.info/surveillance/</a:t>
            </a:r>
            <a:r>
              <a:rPr lang="en-US" dirty="0"/>
              <a:t>             </a:t>
            </a:r>
            <a:r>
              <a:rPr lang="en-US" dirty="0">
                <a:solidFill>
                  <a:srgbClr val="00B050"/>
                </a:solidFill>
              </a:rPr>
              <a:t>How your data becomes our data</a:t>
            </a:r>
          </a:p>
          <a:p>
            <a:endParaRPr lang="en-US" dirty="0"/>
          </a:p>
        </p:txBody>
      </p:sp>
      <p:sp>
        <p:nvSpPr>
          <p:cNvPr id="5" name="Rectangle 4"/>
          <p:cNvSpPr/>
          <p:nvPr/>
        </p:nvSpPr>
        <p:spPr>
          <a:xfrm>
            <a:off x="0" y="1066800"/>
            <a:ext cx="9144000" cy="646331"/>
          </a:xfrm>
          <a:prstGeom prst="rect">
            <a:avLst/>
          </a:prstGeom>
        </p:spPr>
        <p:txBody>
          <a:bodyPr wrap="square">
            <a:spAutoFit/>
          </a:bodyPr>
          <a:lstStyle/>
          <a:p>
            <a:r>
              <a:rPr lang="en-US" dirty="0">
                <a:hlinkClick r:id="rId3"/>
              </a:rPr>
              <a:t>https://www.dailydot.com/news/house-fisa-email-surveillance-extension/</a:t>
            </a:r>
            <a:endParaRPr lang="en-US" dirty="0"/>
          </a:p>
          <a:p>
            <a:endParaRPr lang="en-US" dirty="0"/>
          </a:p>
        </p:txBody>
      </p:sp>
      <p:sp>
        <p:nvSpPr>
          <p:cNvPr id="6" name="Rectangle 5"/>
          <p:cNvSpPr/>
          <p:nvPr/>
        </p:nvSpPr>
        <p:spPr>
          <a:xfrm>
            <a:off x="0" y="1524000"/>
            <a:ext cx="9144000" cy="646331"/>
          </a:xfrm>
          <a:prstGeom prst="rect">
            <a:avLst/>
          </a:prstGeom>
        </p:spPr>
        <p:txBody>
          <a:bodyPr wrap="square">
            <a:spAutoFit/>
          </a:bodyPr>
          <a:lstStyle/>
          <a:p>
            <a:r>
              <a:rPr lang="en-US" dirty="0">
                <a:hlinkClick r:id="rId4"/>
              </a:rPr>
              <a:t>https://nsa.gov1.info/data/index.html</a:t>
            </a:r>
            <a:r>
              <a:rPr lang="en-US" dirty="0"/>
              <a:t>        </a:t>
            </a:r>
            <a:r>
              <a:rPr lang="en-US" dirty="0">
                <a:solidFill>
                  <a:srgbClr val="00B050"/>
                </a:solidFill>
              </a:rPr>
              <a:t>If you have nothing to hide, you have nothing to fear</a:t>
            </a:r>
          </a:p>
          <a:p>
            <a:endParaRPr lang="en-US" dirty="0"/>
          </a:p>
        </p:txBody>
      </p:sp>
      <p:sp>
        <p:nvSpPr>
          <p:cNvPr id="7" name="Rectangle 6"/>
          <p:cNvSpPr/>
          <p:nvPr/>
        </p:nvSpPr>
        <p:spPr>
          <a:xfrm>
            <a:off x="0" y="2057400"/>
            <a:ext cx="9144000" cy="646331"/>
          </a:xfrm>
          <a:prstGeom prst="rect">
            <a:avLst/>
          </a:prstGeom>
        </p:spPr>
        <p:txBody>
          <a:bodyPr wrap="square">
            <a:spAutoFit/>
          </a:bodyPr>
          <a:lstStyle/>
          <a:p>
            <a:r>
              <a:rPr lang="en-US" dirty="0">
                <a:hlinkClick r:id="rId5"/>
              </a:rPr>
              <a:t>https://nsa.gov1.info/index.html</a:t>
            </a:r>
            <a:r>
              <a:rPr lang="en-US" dirty="0"/>
              <a:t>                   </a:t>
            </a:r>
            <a:r>
              <a:rPr lang="en-US" dirty="0">
                <a:solidFill>
                  <a:srgbClr val="00B050"/>
                </a:solidFill>
              </a:rPr>
              <a:t>Domestic Surveillance Directorate</a:t>
            </a:r>
          </a:p>
          <a:p>
            <a:endParaRPr lang="en-US" dirty="0"/>
          </a:p>
        </p:txBody>
      </p:sp>
      <p:sp>
        <p:nvSpPr>
          <p:cNvPr id="12" name="Rectangle 11"/>
          <p:cNvSpPr/>
          <p:nvPr/>
        </p:nvSpPr>
        <p:spPr>
          <a:xfrm>
            <a:off x="0" y="4648200"/>
            <a:ext cx="9144000" cy="646331"/>
          </a:xfrm>
          <a:prstGeom prst="rect">
            <a:avLst/>
          </a:prstGeom>
        </p:spPr>
        <p:txBody>
          <a:bodyPr wrap="square">
            <a:spAutoFit/>
          </a:bodyPr>
          <a:lstStyle/>
          <a:p>
            <a:r>
              <a:rPr lang="en-US" dirty="0">
                <a:hlinkClick r:id="rId6"/>
              </a:rPr>
              <a:t>https://nsa.gov1.info/partners/index.html</a:t>
            </a:r>
            <a:r>
              <a:rPr lang="en-US" dirty="0"/>
              <a:t>      </a:t>
            </a:r>
            <a:r>
              <a:rPr lang="en-US" dirty="0">
                <a:solidFill>
                  <a:srgbClr val="00B050"/>
                </a:solidFill>
              </a:rPr>
              <a:t>Partners</a:t>
            </a:r>
          </a:p>
          <a:p>
            <a:endParaRPr lang="en-US" dirty="0"/>
          </a:p>
        </p:txBody>
      </p:sp>
      <p:sp>
        <p:nvSpPr>
          <p:cNvPr id="13" name="Rectangle 12"/>
          <p:cNvSpPr/>
          <p:nvPr/>
        </p:nvSpPr>
        <p:spPr>
          <a:xfrm>
            <a:off x="0" y="5181600"/>
            <a:ext cx="9144000" cy="646331"/>
          </a:xfrm>
          <a:prstGeom prst="rect">
            <a:avLst/>
          </a:prstGeom>
        </p:spPr>
        <p:txBody>
          <a:bodyPr wrap="square">
            <a:spAutoFit/>
          </a:bodyPr>
          <a:lstStyle/>
          <a:p>
            <a:r>
              <a:rPr lang="en-US" dirty="0">
                <a:hlinkClick r:id="rId7"/>
              </a:rPr>
              <a:t>https://nsa.gov1.info/utah-data-center/index.html</a:t>
            </a:r>
            <a:r>
              <a:rPr lang="en-US" dirty="0"/>
              <a:t>      </a:t>
            </a:r>
            <a:r>
              <a:rPr lang="en-US" dirty="0">
                <a:solidFill>
                  <a:srgbClr val="00B050"/>
                </a:solidFill>
              </a:rPr>
              <a:t>Utah Data Center Background</a:t>
            </a:r>
          </a:p>
          <a:p>
            <a:endParaRPr lang="en-US" dirty="0"/>
          </a:p>
        </p:txBody>
      </p:sp>
      <p:sp>
        <p:nvSpPr>
          <p:cNvPr id="14" name="Rectangle 13"/>
          <p:cNvSpPr/>
          <p:nvPr/>
        </p:nvSpPr>
        <p:spPr>
          <a:xfrm>
            <a:off x="0" y="5638800"/>
            <a:ext cx="9144000" cy="646331"/>
          </a:xfrm>
          <a:prstGeom prst="rect">
            <a:avLst/>
          </a:prstGeom>
        </p:spPr>
        <p:txBody>
          <a:bodyPr wrap="square">
            <a:spAutoFit/>
          </a:bodyPr>
          <a:lstStyle/>
          <a:p>
            <a:r>
              <a:rPr lang="en-US" dirty="0">
                <a:hlinkClick r:id="rId8"/>
              </a:rPr>
              <a:t>https://nsa.gov1.info/jobs/index.html</a:t>
            </a:r>
            <a:r>
              <a:rPr lang="en-US" dirty="0"/>
              <a:t>               </a:t>
            </a:r>
            <a:r>
              <a:rPr lang="en-US" dirty="0">
                <a:solidFill>
                  <a:srgbClr val="00B050"/>
                </a:solidFill>
              </a:rPr>
              <a:t>Want to work for the NSA?</a:t>
            </a:r>
          </a:p>
          <a:p>
            <a:endParaRPr lang="en-US" dirty="0"/>
          </a:p>
        </p:txBody>
      </p:sp>
      <p:sp>
        <p:nvSpPr>
          <p:cNvPr id="15" name="Rectangle 14"/>
          <p:cNvSpPr/>
          <p:nvPr/>
        </p:nvSpPr>
        <p:spPr>
          <a:xfrm>
            <a:off x="0" y="6172200"/>
            <a:ext cx="9144000" cy="646331"/>
          </a:xfrm>
          <a:prstGeom prst="rect">
            <a:avLst/>
          </a:prstGeom>
        </p:spPr>
        <p:txBody>
          <a:bodyPr wrap="square">
            <a:spAutoFit/>
          </a:bodyPr>
          <a:lstStyle/>
          <a:p>
            <a:r>
              <a:rPr lang="en-US" dirty="0">
                <a:hlinkClick r:id="rId9"/>
              </a:rPr>
              <a:t>https://nsa.gov1.info/about/index.html</a:t>
            </a:r>
            <a:r>
              <a:rPr lang="en-US" dirty="0"/>
              <a:t>           </a:t>
            </a:r>
            <a:r>
              <a:rPr lang="en-US" dirty="0">
                <a:solidFill>
                  <a:srgbClr val="00B050"/>
                </a:solidFill>
              </a:rPr>
              <a:t>We work for the good of the nation</a:t>
            </a:r>
          </a:p>
          <a:p>
            <a:endParaRPr lang="en-US" dirty="0">
              <a:solidFill>
                <a:srgbClr val="00B05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2400" dirty="0">
                <a:solidFill>
                  <a:srgbClr val="00B050"/>
                </a:solidFill>
              </a:rPr>
              <a:t>Cia.gov</a:t>
            </a:r>
            <a:r>
              <a:rPr lang="en-US" sz="2400" dirty="0">
                <a:solidFill>
                  <a:srgbClr val="00B0F0"/>
                </a:solidFill>
              </a:rPr>
              <a:t> Research Site for Facts on Privacy vs. Security </a:t>
            </a:r>
            <a:r>
              <a:rPr lang="en-US" sz="2400" dirty="0">
                <a:solidFill>
                  <a:srgbClr val="00B050"/>
                </a:solidFill>
              </a:rPr>
              <a:t>(Proposition)</a:t>
            </a:r>
          </a:p>
        </p:txBody>
      </p:sp>
      <p:sp>
        <p:nvSpPr>
          <p:cNvPr id="11" name="Rectangle 10"/>
          <p:cNvSpPr/>
          <p:nvPr/>
        </p:nvSpPr>
        <p:spPr>
          <a:xfrm>
            <a:off x="0" y="1025544"/>
            <a:ext cx="9144000" cy="646331"/>
          </a:xfrm>
          <a:prstGeom prst="rect">
            <a:avLst/>
          </a:prstGeom>
        </p:spPr>
        <p:txBody>
          <a:bodyPr wrap="square">
            <a:spAutoFit/>
          </a:bodyPr>
          <a:lstStyle/>
          <a:p>
            <a:r>
              <a:rPr lang="en-US" dirty="0">
                <a:hlinkClick r:id="rId2"/>
              </a:rPr>
              <a:t>https://www.cia.gov/about/</a:t>
            </a:r>
            <a:endParaRPr lang="en-US" dirty="0"/>
          </a:p>
          <a:p>
            <a:endParaRPr lang="en-US" dirty="0"/>
          </a:p>
        </p:txBody>
      </p:sp>
      <p:sp>
        <p:nvSpPr>
          <p:cNvPr id="12" name="Rectangle 11"/>
          <p:cNvSpPr/>
          <p:nvPr/>
        </p:nvSpPr>
        <p:spPr>
          <a:xfrm>
            <a:off x="-30018" y="1760697"/>
            <a:ext cx="9174018" cy="646331"/>
          </a:xfrm>
          <a:prstGeom prst="rect">
            <a:avLst/>
          </a:prstGeom>
        </p:spPr>
        <p:txBody>
          <a:bodyPr wrap="square">
            <a:spAutoFit/>
          </a:bodyPr>
          <a:lstStyle/>
          <a:p>
            <a:r>
              <a:rPr lang="en-US" dirty="0">
                <a:hlinkClick r:id="rId3"/>
              </a:rPr>
              <a:t>https://www.cia.gov/careers</a:t>
            </a:r>
            <a:endParaRPr lang="en-US" dirty="0"/>
          </a:p>
          <a:p>
            <a:endParaRPr lang="en-US" dirty="0"/>
          </a:p>
        </p:txBody>
      </p:sp>
      <p:sp>
        <p:nvSpPr>
          <p:cNvPr id="13" name="Rectangle 12"/>
          <p:cNvSpPr/>
          <p:nvPr/>
        </p:nvSpPr>
        <p:spPr>
          <a:xfrm>
            <a:off x="-6927" y="2638306"/>
            <a:ext cx="9150927" cy="646331"/>
          </a:xfrm>
          <a:prstGeom prst="rect">
            <a:avLst/>
          </a:prstGeom>
        </p:spPr>
        <p:txBody>
          <a:bodyPr wrap="square">
            <a:spAutoFit/>
          </a:bodyPr>
          <a:lstStyle/>
          <a:p>
            <a:r>
              <a:rPr lang="en-US" dirty="0">
                <a:hlinkClick r:id="rId4"/>
              </a:rPr>
              <a:t>https://www.cia.gov/legacy/</a:t>
            </a:r>
            <a:endParaRPr lang="en-US" dirty="0"/>
          </a:p>
          <a:p>
            <a:endParaRPr lang="en-US" dirty="0"/>
          </a:p>
        </p:txBody>
      </p:sp>
      <p:sp>
        <p:nvSpPr>
          <p:cNvPr id="14" name="Rectangle 13"/>
          <p:cNvSpPr/>
          <p:nvPr/>
        </p:nvSpPr>
        <p:spPr>
          <a:xfrm>
            <a:off x="0" y="4532591"/>
            <a:ext cx="9150927" cy="646331"/>
          </a:xfrm>
          <a:prstGeom prst="rect">
            <a:avLst/>
          </a:prstGeom>
        </p:spPr>
        <p:txBody>
          <a:bodyPr wrap="square">
            <a:spAutoFit/>
          </a:bodyPr>
          <a:lstStyle/>
          <a:p>
            <a:r>
              <a:rPr lang="en-US" dirty="0">
                <a:hlinkClick r:id="rId5"/>
              </a:rPr>
              <a:t>https://www.cia.gov/legacy/cia-history/</a:t>
            </a:r>
            <a:endParaRPr lang="en-US" dirty="0"/>
          </a:p>
          <a:p>
            <a:endParaRPr lang="en-US" dirty="0"/>
          </a:p>
        </p:txBody>
      </p:sp>
      <p:sp>
        <p:nvSpPr>
          <p:cNvPr id="15" name="Rectangle 14"/>
          <p:cNvSpPr/>
          <p:nvPr/>
        </p:nvSpPr>
        <p:spPr>
          <a:xfrm>
            <a:off x="0" y="5410200"/>
            <a:ext cx="9144000" cy="646331"/>
          </a:xfrm>
          <a:prstGeom prst="rect">
            <a:avLst/>
          </a:prstGeom>
        </p:spPr>
        <p:txBody>
          <a:bodyPr wrap="square">
            <a:spAutoFit/>
          </a:bodyPr>
          <a:lstStyle/>
          <a:p>
            <a:r>
              <a:rPr lang="en-US" dirty="0">
                <a:hlinkClick r:id="rId6"/>
              </a:rPr>
              <a:t>https://www.cia.gov/about/mission-vision/</a:t>
            </a:r>
            <a:endParaRPr lang="en-US" dirty="0"/>
          </a:p>
          <a:p>
            <a:endParaRPr lang="en-US" dirty="0"/>
          </a:p>
        </p:txBody>
      </p:sp>
      <p:sp>
        <p:nvSpPr>
          <p:cNvPr id="16" name="Rectangle 15"/>
          <p:cNvSpPr/>
          <p:nvPr/>
        </p:nvSpPr>
        <p:spPr>
          <a:xfrm>
            <a:off x="3462" y="3447456"/>
            <a:ext cx="9140537" cy="646331"/>
          </a:xfrm>
          <a:prstGeom prst="rect">
            <a:avLst/>
          </a:prstGeom>
        </p:spPr>
        <p:txBody>
          <a:bodyPr wrap="square">
            <a:spAutoFit/>
          </a:bodyPr>
          <a:lstStyle/>
          <a:p>
            <a:r>
              <a:rPr lang="en-US" dirty="0">
                <a:hlinkClick r:id="rId7"/>
              </a:rPr>
              <a:t>https://www.cia.gov/careers/student-programs/</a:t>
            </a:r>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r>
              <a:rPr lang="en-US" sz="2500" dirty="0">
                <a:solidFill>
                  <a:srgbClr val="00B0F0"/>
                </a:solidFill>
              </a:rPr>
              <a:t>Miscellaneous Research Sites for Facts on Privacy vs. Security </a:t>
            </a:r>
            <a:r>
              <a:rPr lang="en-US" sz="2500" dirty="0">
                <a:solidFill>
                  <a:srgbClr val="00B050"/>
                </a:solidFill>
              </a:rPr>
              <a:t>(Prop)</a:t>
            </a:r>
            <a:endParaRPr lang="en-US" sz="2500" dirty="0"/>
          </a:p>
        </p:txBody>
      </p:sp>
      <p:sp>
        <p:nvSpPr>
          <p:cNvPr id="4" name="Rectangle 3"/>
          <p:cNvSpPr/>
          <p:nvPr/>
        </p:nvSpPr>
        <p:spPr>
          <a:xfrm>
            <a:off x="0" y="533400"/>
            <a:ext cx="9144000" cy="923330"/>
          </a:xfrm>
          <a:prstGeom prst="rect">
            <a:avLst/>
          </a:prstGeom>
        </p:spPr>
        <p:txBody>
          <a:bodyPr wrap="square">
            <a:spAutoFit/>
          </a:bodyPr>
          <a:lstStyle/>
          <a:p>
            <a:r>
              <a:rPr lang="en-US" dirty="0">
                <a:hlinkClick r:id="rId2"/>
              </a:rPr>
              <a:t>http://www.heritage.org/defense/report/section-215-the-patriot-act-and-metadata-collection-responsible-options-the-way</a:t>
            </a:r>
            <a:endParaRPr lang="en-US" dirty="0"/>
          </a:p>
          <a:p>
            <a:endParaRPr lang="en-US" dirty="0"/>
          </a:p>
        </p:txBody>
      </p:sp>
      <p:sp>
        <p:nvSpPr>
          <p:cNvPr id="5" name="Rectangle 4"/>
          <p:cNvSpPr/>
          <p:nvPr/>
        </p:nvSpPr>
        <p:spPr>
          <a:xfrm>
            <a:off x="0" y="1295400"/>
            <a:ext cx="9144000" cy="646331"/>
          </a:xfrm>
          <a:prstGeom prst="rect">
            <a:avLst/>
          </a:prstGeom>
        </p:spPr>
        <p:txBody>
          <a:bodyPr wrap="square">
            <a:spAutoFit/>
          </a:bodyPr>
          <a:lstStyle/>
          <a:p>
            <a:r>
              <a:rPr lang="en-US" dirty="0">
                <a:hlinkClick r:id="rId3"/>
              </a:rPr>
              <a:t>https://www.nsa.gov/Culture/Civil-Liberties-and-Privacy/</a:t>
            </a:r>
            <a:endParaRPr lang="en-US" dirty="0"/>
          </a:p>
          <a:p>
            <a:endParaRPr lang="en-US" dirty="0"/>
          </a:p>
        </p:txBody>
      </p:sp>
      <p:sp>
        <p:nvSpPr>
          <p:cNvPr id="6" name="Rectangle 5"/>
          <p:cNvSpPr/>
          <p:nvPr/>
        </p:nvSpPr>
        <p:spPr>
          <a:xfrm>
            <a:off x="0" y="1828800"/>
            <a:ext cx="9144000" cy="923330"/>
          </a:xfrm>
          <a:prstGeom prst="rect">
            <a:avLst/>
          </a:prstGeom>
        </p:spPr>
        <p:txBody>
          <a:bodyPr wrap="square">
            <a:spAutoFit/>
          </a:bodyPr>
          <a:lstStyle/>
          <a:p>
            <a:r>
              <a:rPr lang="en-US" dirty="0">
                <a:hlinkClick r:id="rId4"/>
              </a:rPr>
              <a:t>http://www.darkreading.com/endpoint/privacy/nsas-big-surprise-govt-agency-is-actually-doing-its-job/d/d-id/1141660</a:t>
            </a:r>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r>
              <a:rPr lang="en-US" sz="2500" dirty="0">
                <a:solidFill>
                  <a:srgbClr val="00B0F0"/>
                </a:solidFill>
              </a:rPr>
              <a:t>Miscellaneous Research Sites for Facts on Privacy vs. Security </a:t>
            </a:r>
            <a:r>
              <a:rPr lang="en-US" sz="2500" dirty="0">
                <a:solidFill>
                  <a:srgbClr val="FF0000"/>
                </a:solidFill>
              </a:rPr>
              <a:t>(</a:t>
            </a:r>
            <a:r>
              <a:rPr lang="en-US" sz="2500" dirty="0" err="1">
                <a:solidFill>
                  <a:srgbClr val="FF0000"/>
                </a:solidFill>
              </a:rPr>
              <a:t>Opp</a:t>
            </a:r>
            <a:r>
              <a:rPr lang="en-US" sz="2500" dirty="0">
                <a:solidFill>
                  <a:srgbClr val="FF0000"/>
                </a:solidFill>
              </a:rPr>
              <a:t>)</a:t>
            </a:r>
            <a:endParaRPr lang="en-US" sz="2500" dirty="0"/>
          </a:p>
        </p:txBody>
      </p:sp>
      <p:sp>
        <p:nvSpPr>
          <p:cNvPr id="4" name="Rectangle 3"/>
          <p:cNvSpPr/>
          <p:nvPr/>
        </p:nvSpPr>
        <p:spPr>
          <a:xfrm>
            <a:off x="0" y="457200"/>
            <a:ext cx="9144000" cy="646331"/>
          </a:xfrm>
          <a:prstGeom prst="rect">
            <a:avLst/>
          </a:prstGeom>
        </p:spPr>
        <p:txBody>
          <a:bodyPr wrap="square">
            <a:spAutoFit/>
          </a:bodyPr>
          <a:lstStyle/>
          <a:p>
            <a:r>
              <a:rPr lang="en-US" dirty="0">
                <a:hlinkClick r:id="rId2"/>
              </a:rPr>
              <a:t>https://www.lawfareblog.com/topic/surveillance</a:t>
            </a:r>
            <a:endParaRPr lang="en-US" dirty="0"/>
          </a:p>
          <a:p>
            <a:endParaRPr lang="en-US" dirty="0"/>
          </a:p>
        </p:txBody>
      </p:sp>
      <p:sp>
        <p:nvSpPr>
          <p:cNvPr id="6" name="Rectangle 5"/>
          <p:cNvSpPr/>
          <p:nvPr/>
        </p:nvSpPr>
        <p:spPr>
          <a:xfrm>
            <a:off x="0" y="1524000"/>
            <a:ext cx="9144000" cy="923330"/>
          </a:xfrm>
          <a:prstGeom prst="rect">
            <a:avLst/>
          </a:prstGeom>
        </p:spPr>
        <p:txBody>
          <a:bodyPr wrap="square">
            <a:spAutoFit/>
          </a:bodyPr>
          <a:lstStyle/>
          <a:p>
            <a:r>
              <a:rPr lang="en-US" dirty="0">
                <a:hlinkClick r:id="rId3"/>
              </a:rPr>
              <a:t>https://www.aclu.org/fact-sheet/documents-confirm-how-nsas-surveillance-procedures-threaten-americans-privacy</a:t>
            </a:r>
            <a:endParaRPr lang="en-US" dirty="0"/>
          </a:p>
          <a:p>
            <a:endParaRPr lang="en-US" dirty="0"/>
          </a:p>
        </p:txBody>
      </p:sp>
      <p:sp>
        <p:nvSpPr>
          <p:cNvPr id="7" name="Rectangle 6"/>
          <p:cNvSpPr/>
          <p:nvPr/>
        </p:nvSpPr>
        <p:spPr>
          <a:xfrm>
            <a:off x="0" y="2286000"/>
            <a:ext cx="9144000" cy="646331"/>
          </a:xfrm>
          <a:prstGeom prst="rect">
            <a:avLst/>
          </a:prstGeom>
        </p:spPr>
        <p:txBody>
          <a:bodyPr wrap="square">
            <a:spAutoFit/>
          </a:bodyPr>
          <a:lstStyle/>
          <a:p>
            <a:r>
              <a:rPr lang="en-US" dirty="0">
                <a:hlinkClick r:id="rId4"/>
              </a:rPr>
              <a:t>https://www.eff.org/nsa-spying/faq</a:t>
            </a:r>
            <a:endParaRPr lang="en-US" dirty="0"/>
          </a:p>
          <a:p>
            <a:endParaRPr lang="en-US" dirty="0"/>
          </a:p>
        </p:txBody>
      </p:sp>
      <p:sp>
        <p:nvSpPr>
          <p:cNvPr id="8" name="Rectangle 7"/>
          <p:cNvSpPr/>
          <p:nvPr/>
        </p:nvSpPr>
        <p:spPr>
          <a:xfrm>
            <a:off x="0" y="2743200"/>
            <a:ext cx="9144000" cy="646331"/>
          </a:xfrm>
          <a:prstGeom prst="rect">
            <a:avLst/>
          </a:prstGeom>
        </p:spPr>
        <p:txBody>
          <a:bodyPr wrap="square">
            <a:spAutoFit/>
          </a:bodyPr>
          <a:lstStyle/>
          <a:p>
            <a:r>
              <a:rPr lang="en-US" dirty="0">
                <a:hlinkClick r:id="rId5"/>
              </a:rPr>
              <a:t>https://iapp.org/news/a/the-snowden-disclosures-10-years-on/</a:t>
            </a:r>
            <a:endParaRPr lang="en-US" dirty="0"/>
          </a:p>
          <a:p>
            <a:endParaRPr lang="en-US" dirty="0"/>
          </a:p>
        </p:txBody>
      </p:sp>
      <p:sp>
        <p:nvSpPr>
          <p:cNvPr id="9" name="Rectangle 8"/>
          <p:cNvSpPr/>
          <p:nvPr/>
        </p:nvSpPr>
        <p:spPr>
          <a:xfrm>
            <a:off x="0" y="3244334"/>
            <a:ext cx="9144000" cy="646331"/>
          </a:xfrm>
          <a:prstGeom prst="rect">
            <a:avLst/>
          </a:prstGeom>
        </p:spPr>
        <p:txBody>
          <a:bodyPr wrap="square">
            <a:spAutoFit/>
          </a:bodyPr>
          <a:lstStyle/>
          <a:p>
            <a:r>
              <a:rPr lang="en-US" dirty="0">
                <a:hlinkClick r:id="rId6"/>
              </a:rPr>
              <a:t>https://www.eff.org/nsa-spying/how-it-works</a:t>
            </a:r>
            <a:endParaRPr lang="en-US" dirty="0"/>
          </a:p>
          <a:p>
            <a:endParaRPr lang="en-US" dirty="0"/>
          </a:p>
        </p:txBody>
      </p:sp>
      <p:sp>
        <p:nvSpPr>
          <p:cNvPr id="10" name="Rectangle 9"/>
          <p:cNvSpPr/>
          <p:nvPr/>
        </p:nvSpPr>
        <p:spPr>
          <a:xfrm>
            <a:off x="0" y="3810000"/>
            <a:ext cx="9144000" cy="923330"/>
          </a:xfrm>
          <a:prstGeom prst="rect">
            <a:avLst/>
          </a:prstGeom>
        </p:spPr>
        <p:txBody>
          <a:bodyPr wrap="square">
            <a:spAutoFit/>
          </a:bodyPr>
          <a:lstStyle/>
          <a:p>
            <a:r>
              <a:rPr lang="en-US" dirty="0">
                <a:hlinkClick r:id="rId7"/>
              </a:rPr>
              <a:t>https://www.usatoday.com/story/news/politics/2013/06/16/snowden-whistleblower-nsa-officials-roundtable/2428809/</a:t>
            </a:r>
            <a:endParaRPr lang="en-US" dirty="0"/>
          </a:p>
          <a:p>
            <a:endParaRPr lang="en-US" dirty="0"/>
          </a:p>
        </p:txBody>
      </p:sp>
      <p:sp>
        <p:nvSpPr>
          <p:cNvPr id="11" name="Rectangle 10"/>
          <p:cNvSpPr/>
          <p:nvPr/>
        </p:nvSpPr>
        <p:spPr>
          <a:xfrm>
            <a:off x="0" y="4572000"/>
            <a:ext cx="9144000" cy="646331"/>
          </a:xfrm>
          <a:prstGeom prst="rect">
            <a:avLst/>
          </a:prstGeom>
        </p:spPr>
        <p:txBody>
          <a:bodyPr wrap="square">
            <a:spAutoFit/>
          </a:bodyPr>
          <a:lstStyle/>
          <a:p>
            <a:r>
              <a:rPr lang="en-US" dirty="0">
                <a:hlinkClick r:id="rId8"/>
              </a:rPr>
              <a:t>https://en.wikipedia.org/wiki/Nothing_to_hide_argument</a:t>
            </a:r>
            <a:endParaRPr lang="en-US" dirty="0"/>
          </a:p>
          <a:p>
            <a:endParaRPr lang="en-US" dirty="0"/>
          </a:p>
        </p:txBody>
      </p:sp>
      <p:sp>
        <p:nvSpPr>
          <p:cNvPr id="12" name="Rectangle 11"/>
          <p:cNvSpPr/>
          <p:nvPr/>
        </p:nvSpPr>
        <p:spPr>
          <a:xfrm>
            <a:off x="0" y="5029200"/>
            <a:ext cx="9144000" cy="646331"/>
          </a:xfrm>
          <a:prstGeom prst="rect">
            <a:avLst/>
          </a:prstGeom>
        </p:spPr>
        <p:txBody>
          <a:bodyPr wrap="square">
            <a:spAutoFit/>
          </a:bodyPr>
          <a:lstStyle/>
          <a:p>
            <a:r>
              <a:rPr lang="en-US" dirty="0">
                <a:hlinkClick r:id="rId9"/>
              </a:rPr>
              <a:t>https://www.eff.org/deeplinks/2013/11/busting-eight-common-excuses-nsa-surveillance</a:t>
            </a:r>
            <a:endParaRPr lang="en-US" dirty="0"/>
          </a:p>
          <a:p>
            <a:endParaRPr lang="en-US" dirty="0"/>
          </a:p>
        </p:txBody>
      </p:sp>
      <p:sp>
        <p:nvSpPr>
          <p:cNvPr id="13" name="Rectangle 12"/>
          <p:cNvSpPr/>
          <p:nvPr/>
        </p:nvSpPr>
        <p:spPr>
          <a:xfrm>
            <a:off x="0" y="5438001"/>
            <a:ext cx="9144000" cy="923330"/>
          </a:xfrm>
          <a:prstGeom prst="rect">
            <a:avLst/>
          </a:prstGeom>
        </p:spPr>
        <p:txBody>
          <a:bodyPr wrap="square">
            <a:spAutoFit/>
          </a:bodyPr>
          <a:lstStyle/>
          <a:p>
            <a:r>
              <a:rPr lang="en-US" dirty="0">
                <a:hlinkClick r:id="rId10"/>
              </a:rPr>
              <a:t>https://www.aclu.org/news/national-security/you-may-have-nothing-hide-you-still-have-something-fear</a:t>
            </a:r>
            <a:endParaRPr lang="en-US" dirty="0"/>
          </a:p>
          <a:p>
            <a:endParaRPr lang="en-US" dirty="0"/>
          </a:p>
        </p:txBody>
      </p:sp>
      <p:sp>
        <p:nvSpPr>
          <p:cNvPr id="3" name="TextBox 2">
            <a:extLst>
              <a:ext uri="{FF2B5EF4-FFF2-40B4-BE49-F238E27FC236}">
                <a16:creationId xmlns:a16="http://schemas.microsoft.com/office/drawing/2014/main" xmlns="" id="{214A83F6-9D8E-4C1B-8977-888DFB26A405}"/>
              </a:ext>
            </a:extLst>
          </p:cNvPr>
          <p:cNvSpPr txBox="1"/>
          <p:nvPr/>
        </p:nvSpPr>
        <p:spPr>
          <a:xfrm>
            <a:off x="0" y="6096000"/>
            <a:ext cx="9144000" cy="533400"/>
          </a:xfrm>
          <a:prstGeom prst="rect">
            <a:avLst/>
          </a:prstGeom>
          <a:noFill/>
        </p:spPr>
        <p:txBody>
          <a:bodyPr wrap="square" rtlCol="0">
            <a:spAutoFit/>
          </a:bodyPr>
          <a:lstStyle/>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r>
              <a:rPr lang="en-US" sz="2500" dirty="0">
                <a:solidFill>
                  <a:srgbClr val="00B0F0"/>
                </a:solidFill>
              </a:rPr>
              <a:t>Miscellaneous Research Sites for Facts on Privacy vs. Security </a:t>
            </a:r>
            <a:r>
              <a:rPr lang="en-US" sz="2500" dirty="0">
                <a:solidFill>
                  <a:srgbClr val="FF0000"/>
                </a:solidFill>
              </a:rPr>
              <a:t>(</a:t>
            </a:r>
            <a:r>
              <a:rPr lang="en-US" sz="2500" dirty="0" err="1">
                <a:solidFill>
                  <a:srgbClr val="FF0000"/>
                </a:solidFill>
              </a:rPr>
              <a:t>Opp</a:t>
            </a:r>
            <a:r>
              <a:rPr lang="en-US" sz="2500" dirty="0">
                <a:solidFill>
                  <a:srgbClr val="FF0000"/>
                </a:solidFill>
              </a:rPr>
              <a:t>)</a:t>
            </a:r>
            <a:endParaRPr lang="en-US" sz="2500" dirty="0"/>
          </a:p>
        </p:txBody>
      </p:sp>
      <p:sp>
        <p:nvSpPr>
          <p:cNvPr id="5" name="Rectangle 4"/>
          <p:cNvSpPr/>
          <p:nvPr/>
        </p:nvSpPr>
        <p:spPr>
          <a:xfrm>
            <a:off x="0" y="1066800"/>
            <a:ext cx="9144000" cy="923330"/>
          </a:xfrm>
          <a:prstGeom prst="rect">
            <a:avLst/>
          </a:prstGeom>
        </p:spPr>
        <p:txBody>
          <a:bodyPr wrap="square">
            <a:spAutoFit/>
          </a:bodyPr>
          <a:lstStyle/>
          <a:p>
            <a:r>
              <a:rPr lang="en-US" dirty="0">
                <a:hlinkClick r:id="rId2"/>
              </a:rPr>
              <a:t>https://www.wired.com/2013/06/why-i-have-nothing-to-hide-is-the-wrong-way-to-think-about-surveillance/</a:t>
            </a:r>
            <a:endParaRPr lang="en-US" dirty="0"/>
          </a:p>
          <a:p>
            <a:endParaRPr lang="en-US" dirty="0"/>
          </a:p>
        </p:txBody>
      </p:sp>
      <p:sp>
        <p:nvSpPr>
          <p:cNvPr id="7" name="Rectangle 6"/>
          <p:cNvSpPr/>
          <p:nvPr/>
        </p:nvSpPr>
        <p:spPr>
          <a:xfrm>
            <a:off x="-6531" y="1877199"/>
            <a:ext cx="9144000" cy="646331"/>
          </a:xfrm>
          <a:prstGeom prst="rect">
            <a:avLst/>
          </a:prstGeom>
        </p:spPr>
        <p:txBody>
          <a:bodyPr wrap="square">
            <a:spAutoFit/>
          </a:bodyPr>
          <a:lstStyle/>
          <a:p>
            <a:r>
              <a:rPr lang="en-US" dirty="0">
                <a:hlinkClick r:id="rId3"/>
              </a:rPr>
              <a:t>https://www.wired.com/2013/09/lavabit-appeal/</a:t>
            </a:r>
            <a:endParaRPr lang="en-US" dirty="0"/>
          </a:p>
          <a:p>
            <a:endParaRPr lang="en-US" dirty="0"/>
          </a:p>
        </p:txBody>
      </p:sp>
      <p:sp>
        <p:nvSpPr>
          <p:cNvPr id="8" name="Rectangle 7"/>
          <p:cNvSpPr/>
          <p:nvPr/>
        </p:nvSpPr>
        <p:spPr>
          <a:xfrm>
            <a:off x="-6531" y="2514600"/>
            <a:ext cx="9144000" cy="646331"/>
          </a:xfrm>
          <a:prstGeom prst="rect">
            <a:avLst/>
          </a:prstGeom>
        </p:spPr>
        <p:txBody>
          <a:bodyPr wrap="square">
            <a:spAutoFit/>
          </a:bodyPr>
          <a:lstStyle/>
          <a:p>
            <a:r>
              <a:rPr lang="en-US" dirty="0">
                <a:hlinkClick r:id="rId4"/>
              </a:rPr>
              <a:t>http://www.cnn.com/2015/02/04/politics/deena-zaru-internet-privacy-security-al-franken/</a:t>
            </a:r>
            <a:endParaRPr lang="en-US" dirty="0"/>
          </a:p>
          <a:p>
            <a:endParaRPr lang="en-US" dirty="0"/>
          </a:p>
        </p:txBody>
      </p:sp>
      <p:sp>
        <p:nvSpPr>
          <p:cNvPr id="9" name="Rectangle 8"/>
          <p:cNvSpPr/>
          <p:nvPr/>
        </p:nvSpPr>
        <p:spPr>
          <a:xfrm>
            <a:off x="-6531" y="3633401"/>
            <a:ext cx="9144000" cy="646331"/>
          </a:xfrm>
          <a:prstGeom prst="rect">
            <a:avLst/>
          </a:prstGeom>
        </p:spPr>
        <p:txBody>
          <a:bodyPr wrap="square">
            <a:spAutoFit/>
          </a:bodyPr>
          <a:lstStyle/>
          <a:p>
            <a:r>
              <a:rPr lang="en-US" dirty="0">
                <a:hlinkClick r:id="rId5"/>
              </a:rPr>
              <a:t>https://debatewise.org/3040-privacy-vs-security/</a:t>
            </a:r>
            <a:endParaRPr lang="en-US" dirty="0"/>
          </a:p>
          <a:p>
            <a:endParaRPr lang="en-US" dirty="0"/>
          </a:p>
        </p:txBody>
      </p:sp>
      <p:sp>
        <p:nvSpPr>
          <p:cNvPr id="10" name="Rectangle 9"/>
          <p:cNvSpPr/>
          <p:nvPr/>
        </p:nvSpPr>
        <p:spPr>
          <a:xfrm>
            <a:off x="0" y="4191000"/>
            <a:ext cx="9144000" cy="923330"/>
          </a:xfrm>
          <a:prstGeom prst="rect">
            <a:avLst/>
          </a:prstGeom>
        </p:spPr>
        <p:txBody>
          <a:bodyPr wrap="square">
            <a:spAutoFit/>
          </a:bodyPr>
          <a:lstStyle/>
          <a:p>
            <a:r>
              <a:rPr lang="en-US" dirty="0">
                <a:hlinkClick r:id="rId6"/>
              </a:rPr>
              <a:t>https://www.forbes.com/sites/kevinanderton/2017/02/16/privacy-versus-security-how-americans-view-the-issue-of-encryption-infographic/#4e2ce16a25aa</a:t>
            </a:r>
            <a:endParaRPr lang="en-US" dirty="0"/>
          </a:p>
          <a:p>
            <a:endParaRPr lang="en-US" dirty="0"/>
          </a:p>
        </p:txBody>
      </p:sp>
      <p:sp>
        <p:nvSpPr>
          <p:cNvPr id="11" name="Rectangle 10"/>
          <p:cNvSpPr/>
          <p:nvPr/>
        </p:nvSpPr>
        <p:spPr>
          <a:xfrm>
            <a:off x="0" y="5029200"/>
            <a:ext cx="9144000" cy="646331"/>
          </a:xfrm>
          <a:prstGeom prst="rect">
            <a:avLst/>
          </a:prstGeom>
        </p:spPr>
        <p:txBody>
          <a:bodyPr wrap="square">
            <a:spAutoFit/>
          </a:bodyPr>
          <a:lstStyle/>
          <a:p>
            <a:r>
              <a:rPr lang="en-US" dirty="0">
                <a:hlinkClick r:id="rId7"/>
              </a:rPr>
              <a:t>http://www.pewinternet.org/2017/01/26/americans-and-cybersecurity/</a:t>
            </a:r>
            <a:endParaRPr lang="en-US" dirty="0"/>
          </a:p>
          <a:p>
            <a:endParaRPr lang="en-US" dirty="0"/>
          </a:p>
        </p:txBody>
      </p:sp>
      <p:sp>
        <p:nvSpPr>
          <p:cNvPr id="12" name="Rectangle 11"/>
          <p:cNvSpPr/>
          <p:nvPr/>
        </p:nvSpPr>
        <p:spPr>
          <a:xfrm>
            <a:off x="0" y="5638800"/>
            <a:ext cx="9144000" cy="923330"/>
          </a:xfrm>
          <a:prstGeom prst="rect">
            <a:avLst/>
          </a:prstGeom>
        </p:spPr>
        <p:txBody>
          <a:bodyPr wrap="square">
            <a:spAutoFit/>
          </a:bodyPr>
          <a:lstStyle/>
          <a:p>
            <a:r>
              <a:rPr lang="en-US" dirty="0">
                <a:hlinkClick r:id="rId8"/>
              </a:rPr>
              <a:t>https://euideas.eui.eu/2020/10/23/security-vs-liberty-the-terms-of-a-flawed-but-persistent-discourse/</a:t>
            </a:r>
            <a:endParaRPr lang="en-US" dirty="0"/>
          </a:p>
          <a:p>
            <a:endParaRPr lang="en-US" dirty="0"/>
          </a:p>
        </p:txBody>
      </p:sp>
      <p:sp>
        <p:nvSpPr>
          <p:cNvPr id="3" name="TextBox 2"/>
          <p:cNvSpPr txBox="1"/>
          <p:nvPr/>
        </p:nvSpPr>
        <p:spPr>
          <a:xfrm>
            <a:off x="0" y="3048000"/>
            <a:ext cx="9144000" cy="646331"/>
          </a:xfrm>
          <a:prstGeom prst="rect">
            <a:avLst/>
          </a:prstGeom>
          <a:noFill/>
        </p:spPr>
        <p:txBody>
          <a:bodyPr wrap="square" rtlCol="0">
            <a:spAutoFit/>
          </a:bodyPr>
          <a:lstStyle/>
          <a:p>
            <a:r>
              <a:rPr lang="en-US" dirty="0">
                <a:hlinkClick r:id="rId9"/>
              </a:rPr>
              <a:t>https://www.theverge.com/2017/1/22/14350496/secure-email-service-lavabit-relaunches</a:t>
            </a:r>
            <a:endParaRPr lang="en-US"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p:spPr>
        <p:txBody>
          <a:bodyPr>
            <a:normAutofit fontScale="90000"/>
          </a:bodyPr>
          <a:lstStyle/>
          <a:p>
            <a:r>
              <a:rPr lang="en-US" sz="2500" dirty="0">
                <a:solidFill>
                  <a:srgbClr val="00B0F0"/>
                </a:solidFill>
              </a:rPr>
              <a:t>Jack Teixeira Air Force Airman accused of leaking documents. </a:t>
            </a:r>
            <a:r>
              <a:rPr lang="en-US" sz="2500" dirty="0">
                <a:solidFill>
                  <a:srgbClr val="FF0000"/>
                </a:solidFill>
              </a:rPr>
              <a:t>(</a:t>
            </a:r>
            <a:r>
              <a:rPr lang="en-US" sz="2500" dirty="0" err="1">
                <a:solidFill>
                  <a:srgbClr val="FF0000"/>
                </a:solidFill>
              </a:rPr>
              <a:t>Opp</a:t>
            </a:r>
            <a:r>
              <a:rPr lang="en-US" sz="2500" dirty="0">
                <a:solidFill>
                  <a:srgbClr val="FF0000"/>
                </a:solidFill>
              </a:rPr>
              <a:t>)</a:t>
            </a:r>
            <a:endParaRPr lang="en-US" sz="2500" dirty="0"/>
          </a:p>
        </p:txBody>
      </p:sp>
      <p:sp>
        <p:nvSpPr>
          <p:cNvPr id="6" name="TextBox 5">
            <a:extLst>
              <a:ext uri="{FF2B5EF4-FFF2-40B4-BE49-F238E27FC236}">
                <a16:creationId xmlns:a16="http://schemas.microsoft.com/office/drawing/2014/main" xmlns="" id="{F7518D6D-0C92-47B7-808C-CAC34191D5F7}"/>
              </a:ext>
            </a:extLst>
          </p:cNvPr>
          <p:cNvSpPr txBox="1"/>
          <p:nvPr/>
        </p:nvSpPr>
        <p:spPr>
          <a:xfrm>
            <a:off x="0" y="533400"/>
            <a:ext cx="9144000" cy="646331"/>
          </a:xfrm>
          <a:prstGeom prst="rect">
            <a:avLst/>
          </a:prstGeom>
          <a:noFill/>
        </p:spPr>
        <p:txBody>
          <a:bodyPr wrap="square" rtlCol="0">
            <a:spAutoFit/>
          </a:bodyPr>
          <a:lstStyle/>
          <a:p>
            <a:r>
              <a:rPr lang="en-US" dirty="0">
                <a:hlinkClick r:id="rId2"/>
              </a:rPr>
              <a:t>https://en.wikipedia.org/wiki/Jack_Teixeira</a:t>
            </a:r>
            <a:endParaRPr lang="en-US" dirty="0"/>
          </a:p>
          <a:p>
            <a:endParaRPr lang="en-US" dirty="0"/>
          </a:p>
        </p:txBody>
      </p:sp>
      <p:sp>
        <p:nvSpPr>
          <p:cNvPr id="13" name="TextBox 12">
            <a:extLst>
              <a:ext uri="{FF2B5EF4-FFF2-40B4-BE49-F238E27FC236}">
                <a16:creationId xmlns:a16="http://schemas.microsoft.com/office/drawing/2014/main" xmlns="" id="{B1FB9A3D-B149-4189-9E15-DECD657CADBB}"/>
              </a:ext>
            </a:extLst>
          </p:cNvPr>
          <p:cNvSpPr txBox="1"/>
          <p:nvPr/>
        </p:nvSpPr>
        <p:spPr>
          <a:xfrm>
            <a:off x="0" y="1179731"/>
            <a:ext cx="9144000" cy="923330"/>
          </a:xfrm>
          <a:prstGeom prst="rect">
            <a:avLst/>
          </a:prstGeom>
          <a:noFill/>
        </p:spPr>
        <p:txBody>
          <a:bodyPr wrap="square" rtlCol="0">
            <a:spAutoFit/>
          </a:bodyPr>
          <a:lstStyle/>
          <a:p>
            <a:r>
              <a:rPr lang="en-US" dirty="0">
                <a:hlinkClick r:id="rId3"/>
              </a:rPr>
              <a:t>https://apnews.com/article/leaked-documents-air-national-guardsman-jack-teixeira-d7c8dbaeb3b7a5ae69faeab04ede2ab0</a:t>
            </a:r>
            <a:r>
              <a:rPr lang="en-US" dirty="0"/>
              <a:t>                 </a:t>
            </a:r>
            <a:r>
              <a:rPr lang="en-US" dirty="0">
                <a:solidFill>
                  <a:schemeClr val="accent1"/>
                </a:solidFill>
              </a:rPr>
              <a:t>Wanted to kill a “ton” of people.</a:t>
            </a:r>
          </a:p>
          <a:p>
            <a:endParaRPr lang="en-US" dirty="0"/>
          </a:p>
        </p:txBody>
      </p:sp>
      <p:sp>
        <p:nvSpPr>
          <p:cNvPr id="14" name="TextBox 13">
            <a:extLst>
              <a:ext uri="{FF2B5EF4-FFF2-40B4-BE49-F238E27FC236}">
                <a16:creationId xmlns:a16="http://schemas.microsoft.com/office/drawing/2014/main" xmlns="" id="{B30EDD55-B191-406B-9624-3038EBD686F2}"/>
              </a:ext>
            </a:extLst>
          </p:cNvPr>
          <p:cNvSpPr txBox="1"/>
          <p:nvPr/>
        </p:nvSpPr>
        <p:spPr>
          <a:xfrm>
            <a:off x="0" y="2209800"/>
            <a:ext cx="9144000" cy="923330"/>
          </a:xfrm>
          <a:prstGeom prst="rect">
            <a:avLst/>
          </a:prstGeom>
          <a:noFill/>
        </p:spPr>
        <p:txBody>
          <a:bodyPr wrap="square" rtlCol="0">
            <a:spAutoFit/>
          </a:bodyPr>
          <a:lstStyle/>
          <a:p>
            <a:r>
              <a:rPr lang="en-US" dirty="0">
                <a:hlinkClick r:id="rId4"/>
              </a:rPr>
              <a:t>https://www.npr.org/2023/04/27/1170844422/jack-teixeira-classified-documents-detention-hearing</a:t>
            </a:r>
            <a:r>
              <a:rPr lang="en-US" dirty="0"/>
              <a:t>                                                                           </a:t>
            </a:r>
            <a:r>
              <a:rPr lang="en-US" dirty="0">
                <a:solidFill>
                  <a:schemeClr val="accent1"/>
                </a:solidFill>
              </a:rPr>
              <a:t>Had “lots” of weapons.</a:t>
            </a:r>
          </a:p>
          <a:p>
            <a:endParaRPr lang="en-US" dirty="0"/>
          </a:p>
        </p:txBody>
      </p:sp>
      <p:sp>
        <p:nvSpPr>
          <p:cNvPr id="15" name="TextBox 14">
            <a:extLst>
              <a:ext uri="{FF2B5EF4-FFF2-40B4-BE49-F238E27FC236}">
                <a16:creationId xmlns:a16="http://schemas.microsoft.com/office/drawing/2014/main" xmlns="" id="{94D04D21-1DFC-401C-959D-75B654C7884F}"/>
              </a:ext>
            </a:extLst>
          </p:cNvPr>
          <p:cNvSpPr txBox="1"/>
          <p:nvPr/>
        </p:nvSpPr>
        <p:spPr>
          <a:xfrm>
            <a:off x="0" y="3276600"/>
            <a:ext cx="9144000" cy="923330"/>
          </a:xfrm>
          <a:prstGeom prst="rect">
            <a:avLst/>
          </a:prstGeom>
          <a:noFill/>
        </p:spPr>
        <p:txBody>
          <a:bodyPr wrap="square" rtlCol="0">
            <a:spAutoFit/>
          </a:bodyPr>
          <a:lstStyle/>
          <a:p>
            <a:r>
              <a:rPr lang="en-US" dirty="0">
                <a:hlinkClick r:id="rId5"/>
              </a:rPr>
              <a:t>https://www.usatoday.com/story/news/politics/2023/04/28/jack-teixeira-security-clearance/11751171002/</a:t>
            </a:r>
            <a:r>
              <a:rPr lang="en-US" dirty="0"/>
              <a:t>                           </a:t>
            </a:r>
            <a:r>
              <a:rPr lang="en-US" dirty="0">
                <a:solidFill>
                  <a:schemeClr val="accent1"/>
                </a:solidFill>
              </a:rPr>
              <a:t>How did he get a top secret security clearance?</a:t>
            </a:r>
          </a:p>
          <a:p>
            <a:endParaRPr lang="en-US" dirty="0"/>
          </a:p>
        </p:txBody>
      </p:sp>
    </p:spTree>
    <p:extLst>
      <p:ext uri="{BB962C8B-B14F-4D97-AF65-F5344CB8AC3E}">
        <p14:creationId xmlns:p14="http://schemas.microsoft.com/office/powerpoint/2010/main" val="3135894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61999"/>
          </a:xfrm>
        </p:spPr>
        <p:txBody>
          <a:bodyPr>
            <a:noAutofit/>
          </a:bodyPr>
          <a:lstStyle/>
          <a:p>
            <a:r>
              <a:rPr lang="en-US" sz="1400" b="1" dirty="0">
                <a:solidFill>
                  <a:srgbClr val="FF0000"/>
                </a:solidFill>
              </a:rPr>
              <a:t>We are working on “Stories” for 10-12 minutes.</a:t>
            </a:r>
            <a:r>
              <a:rPr lang="en-US" sz="1400" b="1" dirty="0">
                <a:solidFill>
                  <a:srgbClr val="00B050"/>
                </a:solidFill>
              </a:rPr>
              <a:t/>
            </a:r>
            <a:br>
              <a:rPr lang="en-US" sz="1400" b="1" dirty="0">
                <a:solidFill>
                  <a:srgbClr val="00B050"/>
                </a:solidFill>
              </a:rPr>
            </a:br>
            <a:r>
              <a:rPr lang="en-US" sz="1400" b="1" dirty="0">
                <a:solidFill>
                  <a:srgbClr val="FF0000"/>
                </a:solidFill>
              </a:rPr>
              <a:t>Concentrate on stories for your side first, then look at stories from the other side. (You need to understand both sides).</a:t>
            </a:r>
            <a:br>
              <a:rPr lang="en-US" sz="1400" b="1" dirty="0">
                <a:solidFill>
                  <a:srgbClr val="FF0000"/>
                </a:solidFill>
              </a:rPr>
            </a:br>
            <a:r>
              <a:rPr lang="en-US" sz="1400" b="1" dirty="0">
                <a:solidFill>
                  <a:srgbClr val="00B050"/>
                </a:solidFill>
              </a:rPr>
              <a:t>You will see a line with a “Story/Anecdote Source.” Below that write one story from that source. </a:t>
            </a:r>
          </a:p>
        </p:txBody>
      </p:sp>
      <p:sp>
        <p:nvSpPr>
          <p:cNvPr id="4" name="TextBox 3"/>
          <p:cNvSpPr txBox="1"/>
          <p:nvPr/>
        </p:nvSpPr>
        <p:spPr>
          <a:xfrm>
            <a:off x="0" y="6334780"/>
            <a:ext cx="9144000" cy="523220"/>
          </a:xfrm>
          <a:prstGeom prst="rect">
            <a:avLst/>
          </a:prstGeom>
          <a:noFill/>
        </p:spPr>
        <p:txBody>
          <a:bodyPr wrap="square" rtlCol="0">
            <a:spAutoFit/>
          </a:bodyPr>
          <a:lstStyle/>
          <a:p>
            <a:r>
              <a:rPr lang="en-US" sz="1400" dirty="0">
                <a:solidFill>
                  <a:srgbClr val="00B0F0"/>
                </a:solidFill>
              </a:rPr>
              <a:t>6 Sources and 6 Stories is a “4.” 5 Sources and 5 Stories is a “3.” 4 Sources and 4 Stories is a “2.5.” 3 Sources and 3 Stories is a “2.” 2 Sources and 2 Stories is a “1.5” Below 2 Sources and 2 Stories is a “1.” </a:t>
            </a:r>
            <a:r>
              <a:rPr lang="en-US" sz="1400" dirty="0"/>
              <a:t>This image is courtesy of Mr. Robert </a:t>
            </a:r>
            <a:r>
              <a:rPr lang="en-US" sz="1400" dirty="0" err="1"/>
              <a:t>Housch</a:t>
            </a:r>
            <a:r>
              <a:rPr lang="en-US" sz="1400" dirty="0"/>
              <a:t>.</a:t>
            </a:r>
          </a:p>
        </p:txBody>
      </p:sp>
      <p:pic>
        <p:nvPicPr>
          <p:cNvPr id="8194" name="Picture 2" descr="W:\Teaching\History\Debates\LessonPlans\20152016\Immigration\Immigration02\DebateTemplateStories.jpg"/>
          <p:cNvPicPr>
            <a:picLocks noChangeAspect="1" noChangeArrowheads="1"/>
          </p:cNvPicPr>
          <p:nvPr/>
        </p:nvPicPr>
        <p:blipFill>
          <a:blip r:embed="rId2" cstate="print"/>
          <a:srcRect/>
          <a:stretch>
            <a:fillRect/>
          </a:stretch>
        </p:blipFill>
        <p:spPr bwMode="auto">
          <a:xfrm>
            <a:off x="914400" y="762000"/>
            <a:ext cx="7071295" cy="560040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r>
              <a:rPr lang="en-US" sz="2400" dirty="0">
                <a:solidFill>
                  <a:srgbClr val="7030A0"/>
                </a:solidFill>
              </a:rPr>
              <a:t>Stories</a:t>
            </a:r>
            <a:r>
              <a:rPr lang="en-US" sz="2400" dirty="0">
                <a:solidFill>
                  <a:srgbClr val="00B0F0"/>
                </a:solidFill>
              </a:rPr>
              <a:t> </a:t>
            </a:r>
            <a:r>
              <a:rPr lang="en-US" sz="2400" dirty="0">
                <a:solidFill>
                  <a:srgbClr val="7030A0"/>
                </a:solidFill>
              </a:rPr>
              <a:t>(Neutral)</a:t>
            </a:r>
          </a:p>
        </p:txBody>
      </p:sp>
      <p:sp>
        <p:nvSpPr>
          <p:cNvPr id="3" name="Rectangle 2"/>
          <p:cNvSpPr/>
          <p:nvPr/>
        </p:nvSpPr>
        <p:spPr>
          <a:xfrm>
            <a:off x="0" y="609600"/>
            <a:ext cx="9144000" cy="1754326"/>
          </a:xfrm>
          <a:prstGeom prst="rect">
            <a:avLst/>
          </a:prstGeom>
        </p:spPr>
        <p:txBody>
          <a:bodyPr wrap="square">
            <a:spAutoFit/>
          </a:bodyPr>
          <a:lstStyle/>
          <a:p>
            <a:r>
              <a:rPr lang="en-US" dirty="0"/>
              <a:t>While the previously mentioned research sites for “Facts” contain stories about Privacy vs. Security, one of the best way to obtain these stories is to go to:</a:t>
            </a:r>
          </a:p>
          <a:p>
            <a:r>
              <a:rPr lang="en-US" dirty="0">
                <a:solidFill>
                  <a:srgbClr val="7030A0"/>
                </a:solidFill>
              </a:rPr>
              <a:t>google.com </a:t>
            </a:r>
            <a:r>
              <a:rPr lang="en-US" dirty="0"/>
              <a:t>and/or</a:t>
            </a:r>
          </a:p>
          <a:p>
            <a:r>
              <a:rPr lang="en-US" dirty="0">
                <a:solidFill>
                  <a:srgbClr val="7030A0"/>
                </a:solidFill>
              </a:rPr>
              <a:t>Youtube.com</a:t>
            </a:r>
          </a:p>
          <a:p>
            <a:r>
              <a:rPr lang="en-US" dirty="0"/>
              <a:t>and type in words such as  </a:t>
            </a:r>
            <a:r>
              <a:rPr lang="en-US" dirty="0">
                <a:solidFill>
                  <a:srgbClr val="7030A0"/>
                </a:solidFill>
              </a:rPr>
              <a:t>“government spying stories” </a:t>
            </a:r>
            <a:r>
              <a:rPr lang="en-US" dirty="0"/>
              <a:t>in the search area.</a:t>
            </a:r>
            <a:r>
              <a:rPr lang="en-US" dirty="0">
                <a:solidFill>
                  <a:srgbClr val="7030A0"/>
                </a:solidFill>
              </a:rPr>
              <a:t> </a:t>
            </a:r>
          </a:p>
          <a:p>
            <a:r>
              <a:rPr lang="en-US" dirty="0"/>
              <a:t>This will allow you to see results such as:</a:t>
            </a:r>
          </a:p>
        </p:txBody>
      </p:sp>
      <p:sp>
        <p:nvSpPr>
          <p:cNvPr id="4" name="TextBox 3"/>
          <p:cNvSpPr txBox="1"/>
          <p:nvPr/>
        </p:nvSpPr>
        <p:spPr>
          <a:xfrm>
            <a:off x="0" y="2819400"/>
            <a:ext cx="9144000" cy="646331"/>
          </a:xfrm>
          <a:prstGeom prst="rect">
            <a:avLst/>
          </a:prstGeom>
          <a:noFill/>
        </p:spPr>
        <p:txBody>
          <a:bodyPr wrap="square" rtlCol="0">
            <a:spAutoFit/>
          </a:bodyPr>
          <a:lstStyle/>
          <a:p>
            <a:r>
              <a:rPr lang="en-US" dirty="0">
                <a:hlinkClick r:id="rId2"/>
              </a:rPr>
              <a:t>http://projects.propublica.org/graphics/nsa-54-cases</a:t>
            </a:r>
            <a:endParaRPr lang="en-US" dirty="0"/>
          </a:p>
          <a:p>
            <a:endParaRPr lang="en-US" dirty="0"/>
          </a:p>
        </p:txBody>
      </p:sp>
      <p:sp>
        <p:nvSpPr>
          <p:cNvPr id="6" name="Rectangle 5"/>
          <p:cNvSpPr/>
          <p:nvPr/>
        </p:nvSpPr>
        <p:spPr>
          <a:xfrm>
            <a:off x="0" y="3886200"/>
            <a:ext cx="9144000" cy="646331"/>
          </a:xfrm>
          <a:prstGeom prst="rect">
            <a:avLst/>
          </a:prstGeom>
        </p:spPr>
        <p:txBody>
          <a:bodyPr wrap="square">
            <a:spAutoFit/>
          </a:bodyPr>
          <a:lstStyle/>
          <a:p>
            <a:r>
              <a:rPr lang="en-US" dirty="0">
                <a:hlinkClick r:id="rId3"/>
              </a:rPr>
              <a:t>https://www.youtube.com/watch?v=V9_PjdU3Mpo</a:t>
            </a:r>
            <a:r>
              <a:rPr lang="en-US" dirty="0"/>
              <a:t>         </a:t>
            </a:r>
            <a:r>
              <a:rPr lang="en-US" dirty="0">
                <a:solidFill>
                  <a:srgbClr val="00B050"/>
                </a:solidFill>
              </a:rPr>
              <a:t>Safe and Sorry– Terrorism &amp; Mass                                           </a:t>
            </a:r>
          </a:p>
          <a:p>
            <a:r>
              <a:rPr lang="en-US" dirty="0">
                <a:solidFill>
                  <a:srgbClr val="00B050"/>
                </a:solidFill>
              </a:rPr>
              <a:t>                                                                                                     Surveillance</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18016"/>
          </a:xfrm>
        </p:spPr>
        <p:txBody>
          <a:bodyPr>
            <a:normAutofit fontScale="90000"/>
          </a:bodyPr>
          <a:lstStyle/>
          <a:p>
            <a:r>
              <a:rPr lang="en-US" sz="2400" dirty="0"/>
              <a:t>Stories</a:t>
            </a:r>
            <a:r>
              <a:rPr lang="en-US" sz="2400" dirty="0">
                <a:solidFill>
                  <a:srgbClr val="00B0F0"/>
                </a:solidFill>
              </a:rPr>
              <a:t> </a:t>
            </a:r>
            <a:r>
              <a:rPr lang="en-US" sz="2400" dirty="0">
                <a:solidFill>
                  <a:srgbClr val="00B050"/>
                </a:solidFill>
              </a:rPr>
              <a:t>(Proposition)</a:t>
            </a:r>
          </a:p>
        </p:txBody>
      </p:sp>
      <p:sp>
        <p:nvSpPr>
          <p:cNvPr id="3" name="Rectangle 2"/>
          <p:cNvSpPr/>
          <p:nvPr/>
        </p:nvSpPr>
        <p:spPr>
          <a:xfrm>
            <a:off x="-19594" y="399342"/>
            <a:ext cx="9144000" cy="1754326"/>
          </a:xfrm>
          <a:prstGeom prst="rect">
            <a:avLst/>
          </a:prstGeom>
        </p:spPr>
        <p:txBody>
          <a:bodyPr wrap="square">
            <a:spAutoFit/>
          </a:bodyPr>
          <a:lstStyle/>
          <a:p>
            <a:r>
              <a:rPr lang="en-US" dirty="0"/>
              <a:t>While the previously mentioned research sites for “Facts” contain stories about Privacy vs. Security, one of the best ways to obtain these stories is to go to</a:t>
            </a:r>
          </a:p>
          <a:p>
            <a:r>
              <a:rPr lang="en-US" dirty="0">
                <a:solidFill>
                  <a:srgbClr val="00B050"/>
                </a:solidFill>
              </a:rPr>
              <a:t>google.com</a:t>
            </a:r>
            <a:r>
              <a:rPr lang="en-US" dirty="0">
                <a:solidFill>
                  <a:srgbClr val="7030A0"/>
                </a:solidFill>
              </a:rPr>
              <a:t> </a:t>
            </a:r>
            <a:r>
              <a:rPr lang="en-US" dirty="0"/>
              <a:t>and/or</a:t>
            </a:r>
          </a:p>
          <a:p>
            <a:r>
              <a:rPr lang="en-US" dirty="0">
                <a:solidFill>
                  <a:srgbClr val="00B050"/>
                </a:solidFill>
              </a:rPr>
              <a:t>youtube.com</a:t>
            </a:r>
            <a:r>
              <a:rPr lang="en-US" dirty="0">
                <a:solidFill>
                  <a:srgbClr val="7030A0"/>
                </a:solidFill>
              </a:rPr>
              <a:t> </a:t>
            </a:r>
          </a:p>
          <a:p>
            <a:r>
              <a:rPr lang="en-US" dirty="0"/>
              <a:t>And type in words such as  </a:t>
            </a:r>
            <a:r>
              <a:rPr lang="en-US" dirty="0">
                <a:solidFill>
                  <a:srgbClr val="00B050"/>
                </a:solidFill>
              </a:rPr>
              <a:t>“government monitoring and protecting us”</a:t>
            </a:r>
            <a:r>
              <a:rPr lang="en-US" dirty="0">
                <a:solidFill>
                  <a:srgbClr val="002060"/>
                </a:solidFill>
              </a:rPr>
              <a:t> or </a:t>
            </a:r>
            <a:r>
              <a:rPr lang="en-US" dirty="0">
                <a:solidFill>
                  <a:srgbClr val="00B050"/>
                </a:solidFill>
              </a:rPr>
              <a:t>“terrorist attacks” </a:t>
            </a:r>
            <a:r>
              <a:rPr lang="en-US" dirty="0"/>
              <a:t>in the search area. This will allow you to see results such as:</a:t>
            </a:r>
          </a:p>
        </p:txBody>
      </p:sp>
      <p:sp>
        <p:nvSpPr>
          <p:cNvPr id="4" name="TextBox 3"/>
          <p:cNvSpPr txBox="1"/>
          <p:nvPr/>
        </p:nvSpPr>
        <p:spPr>
          <a:xfrm>
            <a:off x="-19594" y="2548488"/>
            <a:ext cx="9144000" cy="646331"/>
          </a:xfrm>
          <a:prstGeom prst="rect">
            <a:avLst/>
          </a:prstGeom>
          <a:noFill/>
        </p:spPr>
        <p:txBody>
          <a:bodyPr wrap="square" rtlCol="0">
            <a:spAutoFit/>
          </a:bodyPr>
          <a:lstStyle/>
          <a:p>
            <a:r>
              <a:rPr lang="en-US" dirty="0">
                <a:hlinkClick r:id="rId2"/>
              </a:rPr>
              <a:t>https://en.wikipedia.org/wiki/September_11_attacks</a:t>
            </a:r>
            <a:endParaRPr lang="en-US" dirty="0"/>
          </a:p>
          <a:p>
            <a:endParaRPr lang="en-US" dirty="0"/>
          </a:p>
        </p:txBody>
      </p:sp>
      <p:sp>
        <p:nvSpPr>
          <p:cNvPr id="5" name="TextBox 4"/>
          <p:cNvSpPr txBox="1"/>
          <p:nvPr/>
        </p:nvSpPr>
        <p:spPr>
          <a:xfrm>
            <a:off x="0" y="3013330"/>
            <a:ext cx="9144000" cy="646331"/>
          </a:xfrm>
          <a:prstGeom prst="rect">
            <a:avLst/>
          </a:prstGeom>
          <a:noFill/>
        </p:spPr>
        <p:txBody>
          <a:bodyPr wrap="square" rtlCol="0">
            <a:spAutoFit/>
          </a:bodyPr>
          <a:lstStyle/>
          <a:p>
            <a:r>
              <a:rPr lang="en-US" dirty="0">
                <a:hlinkClick r:id="rId3"/>
              </a:rPr>
              <a:t>https://en.wikipedia.org/wiki/2001_anthrax_attacks</a:t>
            </a:r>
            <a:endParaRPr lang="en-US" dirty="0"/>
          </a:p>
          <a:p>
            <a:endParaRPr lang="en-US" dirty="0"/>
          </a:p>
        </p:txBody>
      </p:sp>
      <p:sp>
        <p:nvSpPr>
          <p:cNvPr id="6" name="TextBox 5"/>
          <p:cNvSpPr txBox="1"/>
          <p:nvPr/>
        </p:nvSpPr>
        <p:spPr>
          <a:xfrm>
            <a:off x="0" y="3425855"/>
            <a:ext cx="9144000" cy="646331"/>
          </a:xfrm>
          <a:prstGeom prst="rect">
            <a:avLst/>
          </a:prstGeom>
          <a:noFill/>
        </p:spPr>
        <p:txBody>
          <a:bodyPr wrap="square" rtlCol="0">
            <a:spAutoFit/>
          </a:bodyPr>
          <a:lstStyle/>
          <a:p>
            <a:r>
              <a:rPr lang="en-US" dirty="0">
                <a:hlinkClick r:id="rId4"/>
              </a:rPr>
              <a:t>https://en.wikipedia.org/wiki/Beltway_sniper_attacks</a:t>
            </a:r>
            <a:endParaRPr lang="en-US" dirty="0"/>
          </a:p>
          <a:p>
            <a:endParaRPr lang="en-US" dirty="0"/>
          </a:p>
        </p:txBody>
      </p:sp>
      <p:sp>
        <p:nvSpPr>
          <p:cNvPr id="7" name="TextBox 6"/>
          <p:cNvSpPr txBox="1"/>
          <p:nvPr/>
        </p:nvSpPr>
        <p:spPr>
          <a:xfrm>
            <a:off x="-10885" y="3880368"/>
            <a:ext cx="9144000" cy="646331"/>
          </a:xfrm>
          <a:prstGeom prst="rect">
            <a:avLst/>
          </a:prstGeom>
          <a:noFill/>
        </p:spPr>
        <p:txBody>
          <a:bodyPr wrap="square" rtlCol="0">
            <a:spAutoFit/>
          </a:bodyPr>
          <a:lstStyle/>
          <a:p>
            <a:r>
              <a:rPr lang="en-US" dirty="0">
                <a:hlinkClick r:id="rId5"/>
              </a:rPr>
              <a:t>https://en.wikipedia.org/wiki/2009_Fort_Hood_shooting</a:t>
            </a:r>
            <a:endParaRPr lang="en-US" dirty="0"/>
          </a:p>
          <a:p>
            <a:endParaRPr lang="en-US" dirty="0"/>
          </a:p>
        </p:txBody>
      </p:sp>
      <p:sp>
        <p:nvSpPr>
          <p:cNvPr id="8" name="TextBox 7"/>
          <p:cNvSpPr txBox="1"/>
          <p:nvPr/>
        </p:nvSpPr>
        <p:spPr>
          <a:xfrm>
            <a:off x="-10885" y="4361853"/>
            <a:ext cx="9144000" cy="646331"/>
          </a:xfrm>
          <a:prstGeom prst="rect">
            <a:avLst/>
          </a:prstGeom>
          <a:noFill/>
        </p:spPr>
        <p:txBody>
          <a:bodyPr wrap="square" rtlCol="0">
            <a:spAutoFit/>
          </a:bodyPr>
          <a:lstStyle/>
          <a:p>
            <a:r>
              <a:rPr lang="en-US" dirty="0">
                <a:hlinkClick r:id="rId6"/>
              </a:rPr>
              <a:t>https://en.wikipedia.org/wiki/Boston_Marathon_bombing</a:t>
            </a:r>
            <a:endParaRPr lang="en-US" dirty="0"/>
          </a:p>
          <a:p>
            <a:endParaRPr lang="en-US" dirty="0"/>
          </a:p>
        </p:txBody>
      </p:sp>
      <p:sp>
        <p:nvSpPr>
          <p:cNvPr id="9" name="TextBox 8"/>
          <p:cNvSpPr txBox="1"/>
          <p:nvPr/>
        </p:nvSpPr>
        <p:spPr>
          <a:xfrm>
            <a:off x="-6531" y="4890425"/>
            <a:ext cx="9144000" cy="646331"/>
          </a:xfrm>
          <a:prstGeom prst="rect">
            <a:avLst/>
          </a:prstGeom>
          <a:noFill/>
        </p:spPr>
        <p:txBody>
          <a:bodyPr wrap="square" rtlCol="0">
            <a:spAutoFit/>
          </a:bodyPr>
          <a:lstStyle/>
          <a:p>
            <a:r>
              <a:rPr lang="en-US" dirty="0">
                <a:hlinkClick r:id="rId7"/>
              </a:rPr>
              <a:t>https://en.wikipedia.org/wiki/2015_Chattanooga_shootings</a:t>
            </a:r>
            <a:endParaRPr lang="en-US" dirty="0"/>
          </a:p>
          <a:p>
            <a:endParaRPr lang="en-US" dirty="0"/>
          </a:p>
        </p:txBody>
      </p:sp>
      <p:sp>
        <p:nvSpPr>
          <p:cNvPr id="10" name="TextBox 9"/>
          <p:cNvSpPr txBox="1"/>
          <p:nvPr/>
        </p:nvSpPr>
        <p:spPr>
          <a:xfrm>
            <a:off x="-10885" y="5325291"/>
            <a:ext cx="9144000" cy="646331"/>
          </a:xfrm>
          <a:prstGeom prst="rect">
            <a:avLst/>
          </a:prstGeom>
          <a:noFill/>
        </p:spPr>
        <p:txBody>
          <a:bodyPr wrap="square" rtlCol="0">
            <a:spAutoFit/>
          </a:bodyPr>
          <a:lstStyle/>
          <a:p>
            <a:r>
              <a:rPr lang="en-US" dirty="0">
                <a:hlinkClick r:id="rId8"/>
              </a:rPr>
              <a:t>https://en.wikipedia.org/wiki/2015_San_Bernardino_attack</a:t>
            </a:r>
            <a:endParaRPr lang="en-US" dirty="0"/>
          </a:p>
          <a:p>
            <a:endParaRPr lang="en-US" dirty="0"/>
          </a:p>
        </p:txBody>
      </p:sp>
      <p:sp>
        <p:nvSpPr>
          <p:cNvPr id="11" name="Rectangle 10"/>
          <p:cNvSpPr/>
          <p:nvPr/>
        </p:nvSpPr>
        <p:spPr>
          <a:xfrm>
            <a:off x="-43543" y="5853863"/>
            <a:ext cx="9144000" cy="646331"/>
          </a:xfrm>
          <a:prstGeom prst="rect">
            <a:avLst/>
          </a:prstGeom>
        </p:spPr>
        <p:txBody>
          <a:bodyPr wrap="square">
            <a:spAutoFit/>
          </a:bodyPr>
          <a:lstStyle/>
          <a:p>
            <a:r>
              <a:rPr lang="en-US" dirty="0">
                <a:hlinkClick r:id="rId9"/>
              </a:rPr>
              <a:t>https://www.youtube.com/watch?v=_3colChnneA</a:t>
            </a:r>
            <a:r>
              <a:rPr lang="en-US" dirty="0"/>
              <a:t>               </a:t>
            </a:r>
            <a:r>
              <a:rPr lang="en-US" dirty="0">
                <a:solidFill>
                  <a:srgbClr val="00B050"/>
                </a:solidFill>
              </a:rPr>
              <a:t>Steps to Prevent Terrorist Attacks</a:t>
            </a:r>
          </a:p>
          <a:p>
            <a:endParaRPr lang="en-US" dirty="0"/>
          </a:p>
        </p:txBody>
      </p:sp>
      <p:sp>
        <p:nvSpPr>
          <p:cNvPr id="12" name="Rectangle 11"/>
          <p:cNvSpPr/>
          <p:nvPr/>
        </p:nvSpPr>
        <p:spPr>
          <a:xfrm>
            <a:off x="-19594" y="6288729"/>
            <a:ext cx="9144000" cy="646331"/>
          </a:xfrm>
          <a:prstGeom prst="rect">
            <a:avLst/>
          </a:prstGeom>
        </p:spPr>
        <p:txBody>
          <a:bodyPr wrap="square">
            <a:spAutoFit/>
          </a:bodyPr>
          <a:lstStyle/>
          <a:p>
            <a:r>
              <a:rPr lang="en-US" dirty="0">
                <a:hlinkClick r:id="rId10"/>
              </a:rPr>
              <a:t>https://www.youtube.com/watch?v=mXDuuIvb1KU</a:t>
            </a:r>
            <a:r>
              <a:rPr lang="en-US" dirty="0"/>
              <a:t>             </a:t>
            </a:r>
            <a:r>
              <a:rPr lang="en-US" dirty="0">
                <a:solidFill>
                  <a:srgbClr val="00B050"/>
                </a:solidFill>
              </a:rPr>
              <a:t>10 Failed Terrorist Attacks</a:t>
            </a:r>
          </a:p>
          <a:p>
            <a:endParaRPr lang="en-US" dirty="0"/>
          </a:p>
        </p:txBody>
      </p:sp>
      <p:sp>
        <p:nvSpPr>
          <p:cNvPr id="13" name="TextBox 12"/>
          <p:cNvSpPr txBox="1"/>
          <p:nvPr/>
        </p:nvSpPr>
        <p:spPr>
          <a:xfrm>
            <a:off x="-32657" y="2089582"/>
            <a:ext cx="9144000" cy="646331"/>
          </a:xfrm>
          <a:prstGeom prst="rect">
            <a:avLst/>
          </a:prstGeom>
          <a:noFill/>
        </p:spPr>
        <p:txBody>
          <a:bodyPr wrap="square" rtlCol="0">
            <a:spAutoFit/>
          </a:bodyPr>
          <a:lstStyle/>
          <a:p>
            <a:r>
              <a:rPr lang="en-US" dirty="0">
                <a:hlinkClick r:id="rId11"/>
              </a:rPr>
              <a:t>https://en.wikipedia.org/wiki/1993_World_Trade_Center_bombing</a:t>
            </a:r>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66130"/>
          </a:xfrm>
        </p:spPr>
        <p:txBody>
          <a:bodyPr>
            <a:normAutofit/>
          </a:bodyPr>
          <a:lstStyle/>
          <a:p>
            <a:r>
              <a:rPr lang="en-US" sz="2400" dirty="0"/>
              <a:t>Stories</a:t>
            </a:r>
            <a:r>
              <a:rPr lang="en-US" sz="2400" dirty="0">
                <a:solidFill>
                  <a:srgbClr val="00B0F0"/>
                </a:solidFill>
              </a:rPr>
              <a:t> </a:t>
            </a:r>
            <a:r>
              <a:rPr lang="en-US" sz="2400" dirty="0">
                <a:solidFill>
                  <a:srgbClr val="FF0000"/>
                </a:solidFill>
              </a:rPr>
              <a:t>(Opposition)</a:t>
            </a:r>
          </a:p>
        </p:txBody>
      </p:sp>
      <p:sp>
        <p:nvSpPr>
          <p:cNvPr id="3" name="Rectangle 2"/>
          <p:cNvSpPr/>
          <p:nvPr/>
        </p:nvSpPr>
        <p:spPr>
          <a:xfrm>
            <a:off x="0" y="399365"/>
            <a:ext cx="9144000" cy="1754326"/>
          </a:xfrm>
          <a:prstGeom prst="rect">
            <a:avLst/>
          </a:prstGeom>
        </p:spPr>
        <p:txBody>
          <a:bodyPr wrap="square">
            <a:spAutoFit/>
          </a:bodyPr>
          <a:lstStyle/>
          <a:p>
            <a:r>
              <a:rPr lang="en-US" dirty="0"/>
              <a:t>While the previously mentioned research sites for “Facts” contain stories about Privacy vs. Security, one of the best ways to obtain these stories is to go to </a:t>
            </a:r>
          </a:p>
          <a:p>
            <a:r>
              <a:rPr lang="en-US" dirty="0">
                <a:solidFill>
                  <a:srgbClr val="FF0000"/>
                </a:solidFill>
              </a:rPr>
              <a:t>google.com</a:t>
            </a:r>
            <a:r>
              <a:rPr lang="en-US" dirty="0">
                <a:solidFill>
                  <a:srgbClr val="7030A0"/>
                </a:solidFill>
              </a:rPr>
              <a:t> </a:t>
            </a:r>
            <a:r>
              <a:rPr lang="en-US" dirty="0"/>
              <a:t>and/or</a:t>
            </a:r>
          </a:p>
          <a:p>
            <a:r>
              <a:rPr lang="en-US" dirty="0">
                <a:solidFill>
                  <a:srgbClr val="FF0000"/>
                </a:solidFill>
              </a:rPr>
              <a:t>youtube.com</a:t>
            </a:r>
            <a:r>
              <a:rPr lang="en-US" dirty="0">
                <a:solidFill>
                  <a:srgbClr val="7030A0"/>
                </a:solidFill>
              </a:rPr>
              <a:t> </a:t>
            </a:r>
          </a:p>
          <a:p>
            <a:r>
              <a:rPr lang="en-US" dirty="0"/>
              <a:t>and type in words such as  </a:t>
            </a:r>
            <a:r>
              <a:rPr lang="en-US" dirty="0">
                <a:solidFill>
                  <a:srgbClr val="FF0000"/>
                </a:solidFill>
              </a:rPr>
              <a:t>“government spying  stories” </a:t>
            </a:r>
            <a:r>
              <a:rPr lang="en-US" dirty="0"/>
              <a:t>in the search area. </a:t>
            </a:r>
          </a:p>
          <a:p>
            <a:r>
              <a:rPr lang="en-US" dirty="0"/>
              <a:t>This will allow you to see results such as:</a:t>
            </a:r>
          </a:p>
        </p:txBody>
      </p:sp>
      <p:sp>
        <p:nvSpPr>
          <p:cNvPr id="4" name="TextBox 3"/>
          <p:cNvSpPr txBox="1"/>
          <p:nvPr/>
        </p:nvSpPr>
        <p:spPr>
          <a:xfrm>
            <a:off x="-15240" y="2094957"/>
            <a:ext cx="9144000" cy="923330"/>
          </a:xfrm>
          <a:prstGeom prst="rect">
            <a:avLst/>
          </a:prstGeom>
          <a:noFill/>
        </p:spPr>
        <p:txBody>
          <a:bodyPr wrap="square" rtlCol="0">
            <a:spAutoFit/>
          </a:bodyPr>
          <a:lstStyle/>
          <a:p>
            <a:r>
              <a:rPr lang="en-US" dirty="0">
                <a:hlinkClick r:id="rId2"/>
              </a:rPr>
              <a:t>http://www.washingtontimes.com/news/2015/may/21/fbi-admits-patriot-act-snooping-powers-didnt-crack/?page=all</a:t>
            </a:r>
            <a:endParaRPr lang="en-US" dirty="0"/>
          </a:p>
          <a:p>
            <a:endParaRPr lang="en-US" dirty="0"/>
          </a:p>
        </p:txBody>
      </p:sp>
      <p:sp>
        <p:nvSpPr>
          <p:cNvPr id="5" name="TextBox 4"/>
          <p:cNvSpPr txBox="1"/>
          <p:nvPr/>
        </p:nvSpPr>
        <p:spPr>
          <a:xfrm>
            <a:off x="-15240" y="2848570"/>
            <a:ext cx="9144000" cy="923330"/>
          </a:xfrm>
          <a:prstGeom prst="rect">
            <a:avLst/>
          </a:prstGeom>
          <a:noFill/>
        </p:spPr>
        <p:txBody>
          <a:bodyPr wrap="square" rtlCol="0">
            <a:spAutoFit/>
          </a:bodyPr>
          <a:lstStyle/>
          <a:p>
            <a:r>
              <a:rPr lang="en-US" dirty="0">
                <a:hlinkClick r:id="rId3"/>
              </a:rPr>
              <a:t>http://thedailybanter.com/2013/08/another-wild-story-about-government-spying-circulates-the-internet-only-to-be-debunked-later/</a:t>
            </a:r>
            <a:endParaRPr lang="en-US" dirty="0"/>
          </a:p>
          <a:p>
            <a:endParaRPr lang="en-US" dirty="0"/>
          </a:p>
        </p:txBody>
      </p:sp>
      <p:sp>
        <p:nvSpPr>
          <p:cNvPr id="6" name="TextBox 5"/>
          <p:cNvSpPr txBox="1"/>
          <p:nvPr/>
        </p:nvSpPr>
        <p:spPr>
          <a:xfrm>
            <a:off x="0" y="3610570"/>
            <a:ext cx="9144000" cy="646331"/>
          </a:xfrm>
          <a:prstGeom prst="rect">
            <a:avLst/>
          </a:prstGeom>
          <a:noFill/>
        </p:spPr>
        <p:txBody>
          <a:bodyPr wrap="square" rtlCol="0">
            <a:spAutoFit/>
          </a:bodyPr>
          <a:lstStyle/>
          <a:p>
            <a:r>
              <a:rPr lang="en-US" dirty="0">
                <a:hlinkClick r:id="rId4"/>
              </a:rPr>
              <a:t>https://en.wikipedia.org/wiki/Edward_Snowden</a:t>
            </a:r>
            <a:endParaRPr lang="en-US" dirty="0"/>
          </a:p>
          <a:p>
            <a:endParaRPr lang="en-US" dirty="0"/>
          </a:p>
        </p:txBody>
      </p:sp>
      <p:sp>
        <p:nvSpPr>
          <p:cNvPr id="7" name="TextBox 6"/>
          <p:cNvSpPr txBox="1"/>
          <p:nvPr/>
        </p:nvSpPr>
        <p:spPr>
          <a:xfrm>
            <a:off x="0" y="4104501"/>
            <a:ext cx="9144000" cy="646331"/>
          </a:xfrm>
          <a:prstGeom prst="rect">
            <a:avLst/>
          </a:prstGeom>
          <a:noFill/>
        </p:spPr>
        <p:txBody>
          <a:bodyPr wrap="square" rtlCol="0">
            <a:spAutoFit/>
          </a:bodyPr>
          <a:lstStyle/>
          <a:p>
            <a:r>
              <a:rPr lang="en-US" dirty="0">
                <a:hlinkClick r:id="rId5"/>
              </a:rPr>
              <a:t>https://en.wikipedia.org/wiki/PRISM_%28surveillance_program%29</a:t>
            </a:r>
            <a:endParaRPr lang="en-US" dirty="0"/>
          </a:p>
          <a:p>
            <a:endParaRPr lang="en-US" dirty="0"/>
          </a:p>
        </p:txBody>
      </p:sp>
      <p:sp>
        <p:nvSpPr>
          <p:cNvPr id="8" name="TextBox 7"/>
          <p:cNvSpPr txBox="1"/>
          <p:nvPr/>
        </p:nvSpPr>
        <p:spPr>
          <a:xfrm>
            <a:off x="-15240" y="4615934"/>
            <a:ext cx="9144000" cy="923330"/>
          </a:xfrm>
          <a:prstGeom prst="rect">
            <a:avLst/>
          </a:prstGeom>
          <a:noFill/>
        </p:spPr>
        <p:txBody>
          <a:bodyPr wrap="square" rtlCol="0">
            <a:spAutoFit/>
          </a:bodyPr>
          <a:lstStyle/>
          <a:p>
            <a:r>
              <a:rPr lang="en-US" dirty="0">
                <a:hlinkClick r:id="rId6"/>
              </a:rPr>
              <a:t>https://theintercept.com/2015/12/17/a-secret-catalogue-of-government-gear-for-spying-on-your-cellphone/</a:t>
            </a:r>
            <a:endParaRPr lang="en-US" dirty="0"/>
          </a:p>
          <a:p>
            <a:endParaRPr lang="en-US" dirty="0"/>
          </a:p>
        </p:txBody>
      </p:sp>
      <p:sp>
        <p:nvSpPr>
          <p:cNvPr id="9" name="TextBox 8"/>
          <p:cNvSpPr txBox="1"/>
          <p:nvPr/>
        </p:nvSpPr>
        <p:spPr>
          <a:xfrm>
            <a:off x="-15240" y="5377934"/>
            <a:ext cx="9144000" cy="646331"/>
          </a:xfrm>
          <a:prstGeom prst="rect">
            <a:avLst/>
          </a:prstGeom>
          <a:noFill/>
        </p:spPr>
        <p:txBody>
          <a:bodyPr wrap="square" rtlCol="0">
            <a:spAutoFit/>
          </a:bodyPr>
          <a:lstStyle/>
          <a:p>
            <a:r>
              <a:rPr lang="en-US" dirty="0">
                <a:hlinkClick r:id="rId7"/>
              </a:rPr>
              <a:t>https://www.newyorker.com/magazine/2022/04/25/how-democracies-spy-on-their-citizens</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000" dirty="0">
                <a:solidFill>
                  <a:srgbClr val="00B0F0"/>
                </a:solidFill>
              </a:rPr>
              <a:t>Surveillance programs have been used to legally search “nearly everything a user does on the Internet” through data that it intercepts around the world.</a:t>
            </a:r>
          </a:p>
        </p:txBody>
      </p:sp>
      <p:sp>
        <p:nvSpPr>
          <p:cNvPr id="3" name="TextBox 2"/>
          <p:cNvSpPr txBox="1"/>
          <p:nvPr/>
        </p:nvSpPr>
        <p:spPr>
          <a:xfrm>
            <a:off x="0" y="6550223"/>
            <a:ext cx="9144000" cy="307777"/>
          </a:xfrm>
          <a:prstGeom prst="rect">
            <a:avLst/>
          </a:prstGeom>
          <a:noFill/>
        </p:spPr>
        <p:txBody>
          <a:bodyPr wrap="square" rtlCol="0">
            <a:spAutoFit/>
          </a:bodyPr>
          <a:lstStyle/>
          <a:p>
            <a:r>
              <a:rPr lang="en-US" sz="1400" dirty="0">
                <a:solidFill>
                  <a:prstClr val="black"/>
                </a:solidFill>
              </a:rPr>
              <a:t>They did this under a program called </a:t>
            </a:r>
            <a:r>
              <a:rPr lang="en-US" sz="1400" dirty="0" err="1">
                <a:solidFill>
                  <a:prstClr val="black"/>
                </a:solidFill>
              </a:rPr>
              <a:t>XKeyscore</a:t>
            </a:r>
            <a:r>
              <a:rPr lang="en-US" sz="1400" dirty="0">
                <a:solidFill>
                  <a:prstClr val="black"/>
                </a:solidFill>
              </a:rPr>
              <a:t>. This image is courtesy of ibtimes.com.</a:t>
            </a:r>
          </a:p>
        </p:txBody>
      </p:sp>
      <p:pic>
        <p:nvPicPr>
          <p:cNvPr id="60418" name="Picture 2" descr="http://s1.ibtimes.com/sites/www.ibtimes.com/files/styles/v2_article_large/public/2013/06/11/nsa-internet-phone-june2013.jpg"/>
          <p:cNvPicPr>
            <a:picLocks noChangeAspect="1" noChangeArrowheads="1"/>
          </p:cNvPicPr>
          <p:nvPr/>
        </p:nvPicPr>
        <p:blipFill>
          <a:blip r:embed="rId2" cstate="print"/>
          <a:srcRect/>
          <a:stretch>
            <a:fillRect/>
          </a:stretch>
        </p:blipFill>
        <p:spPr bwMode="auto">
          <a:xfrm>
            <a:off x="152400" y="762000"/>
            <a:ext cx="8791458" cy="5791200"/>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Autofit/>
          </a:bodyPr>
          <a:lstStyle/>
          <a:p>
            <a:r>
              <a:rPr lang="en-US" sz="2000" b="1" dirty="0">
                <a:solidFill>
                  <a:srgbClr val="FF0000"/>
                </a:solidFill>
              </a:rPr>
              <a:t>We are working on your one minute speech for 10-12 minutes.</a:t>
            </a:r>
            <a:r>
              <a:rPr lang="en-US" sz="2000" b="1" dirty="0">
                <a:solidFill>
                  <a:srgbClr val="00B050"/>
                </a:solidFill>
              </a:rPr>
              <a:t/>
            </a:r>
            <a:br>
              <a:rPr lang="en-US" sz="2000" b="1" dirty="0">
                <a:solidFill>
                  <a:srgbClr val="00B050"/>
                </a:solidFill>
              </a:rPr>
            </a:br>
            <a:r>
              <a:rPr lang="en-US" sz="2000" b="1" dirty="0">
                <a:solidFill>
                  <a:srgbClr val="00B050"/>
                </a:solidFill>
              </a:rPr>
              <a:t>This speech should concentrate on the Letter/Subject that you chose for the debate.</a:t>
            </a:r>
          </a:p>
        </p:txBody>
      </p:sp>
      <p:sp>
        <p:nvSpPr>
          <p:cNvPr id="4" name="TextBox 3"/>
          <p:cNvSpPr txBox="1"/>
          <p:nvPr/>
        </p:nvSpPr>
        <p:spPr>
          <a:xfrm>
            <a:off x="0" y="6119336"/>
            <a:ext cx="9144000" cy="738664"/>
          </a:xfrm>
          <a:prstGeom prst="rect">
            <a:avLst/>
          </a:prstGeom>
          <a:noFill/>
        </p:spPr>
        <p:txBody>
          <a:bodyPr wrap="square" rtlCol="0">
            <a:spAutoFit/>
          </a:bodyPr>
          <a:lstStyle/>
          <a:p>
            <a:r>
              <a:rPr lang="en-US" sz="1400" dirty="0">
                <a:solidFill>
                  <a:srgbClr val="FF0000"/>
                </a:solidFill>
              </a:rPr>
              <a:t>Those giving an opening or closing statement can choose whatever subject/letter that they would like for their one minute topic. </a:t>
            </a:r>
            <a:r>
              <a:rPr lang="en-US" sz="1400" dirty="0">
                <a:solidFill>
                  <a:srgbClr val="00B0F0"/>
                </a:solidFill>
              </a:rPr>
              <a:t>Everyone will be speaking during the debate. Most will be giving this approximately one minute statement. </a:t>
            </a:r>
            <a:r>
              <a:rPr lang="en-US" sz="1400" dirty="0"/>
              <a:t>This image is courtesy of Mr. Robert </a:t>
            </a:r>
            <a:r>
              <a:rPr lang="en-US" sz="1400" dirty="0" err="1"/>
              <a:t>Housch</a:t>
            </a:r>
            <a:r>
              <a:rPr lang="en-US" sz="1400" dirty="0"/>
              <a:t>.</a:t>
            </a:r>
          </a:p>
        </p:txBody>
      </p:sp>
      <p:pic>
        <p:nvPicPr>
          <p:cNvPr id="9218" name="Picture 2" descr="W:\Teaching\History\Debates\LessonPlans\20152016\Immigration\Immigration02\DebateTemplate1Minute.jpg"/>
          <p:cNvPicPr>
            <a:picLocks noChangeAspect="1" noChangeArrowheads="1"/>
          </p:cNvPicPr>
          <p:nvPr/>
        </p:nvPicPr>
        <p:blipFill>
          <a:blip r:embed="rId2" cstate="print"/>
          <a:srcRect/>
          <a:stretch>
            <a:fillRect/>
          </a:stretch>
        </p:blipFill>
        <p:spPr bwMode="auto">
          <a:xfrm>
            <a:off x="1131521" y="762001"/>
            <a:ext cx="6717080" cy="5410199"/>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r>
              <a:rPr lang="en-US" sz="2800" dirty="0">
                <a:solidFill>
                  <a:srgbClr val="00B050"/>
                </a:solidFill>
              </a:rPr>
              <a:t>Proper methods to make a statement during a debate.</a:t>
            </a:r>
          </a:p>
        </p:txBody>
      </p:sp>
      <p:sp>
        <p:nvSpPr>
          <p:cNvPr id="3" name="Content Placeholder 2"/>
          <p:cNvSpPr>
            <a:spLocks noGrp="1"/>
          </p:cNvSpPr>
          <p:nvPr>
            <p:ph idx="1"/>
          </p:nvPr>
        </p:nvSpPr>
        <p:spPr>
          <a:xfrm>
            <a:off x="0" y="609600"/>
            <a:ext cx="9144000" cy="6248400"/>
          </a:xfrm>
        </p:spPr>
        <p:txBody>
          <a:bodyPr>
            <a:normAutofit fontScale="25000" lnSpcReduction="20000"/>
          </a:bodyPr>
          <a:lstStyle/>
          <a:p>
            <a:pPr>
              <a:buNone/>
            </a:pPr>
            <a:r>
              <a:rPr lang="en-US" sz="8000" b="1" dirty="0"/>
              <a:t>When you want to take a position, say:</a:t>
            </a:r>
            <a:endParaRPr lang="en-US" sz="8000" dirty="0"/>
          </a:p>
          <a:p>
            <a:pPr>
              <a:buNone/>
            </a:pPr>
            <a:r>
              <a:rPr lang="en-US" sz="8000" dirty="0"/>
              <a:t> </a:t>
            </a:r>
          </a:p>
          <a:p>
            <a:pPr>
              <a:buNone/>
            </a:pPr>
            <a:r>
              <a:rPr lang="en-US" sz="8000" dirty="0"/>
              <a:t>--- “It is my position that…”</a:t>
            </a:r>
          </a:p>
          <a:p>
            <a:pPr>
              <a:buNone/>
            </a:pPr>
            <a:r>
              <a:rPr lang="en-US" sz="8000" dirty="0"/>
              <a:t>--- “I am going to argue that…”</a:t>
            </a:r>
          </a:p>
          <a:p>
            <a:pPr>
              <a:buNone/>
            </a:pPr>
            <a:r>
              <a:rPr lang="en-US" sz="8000" dirty="0"/>
              <a:t> </a:t>
            </a:r>
          </a:p>
          <a:p>
            <a:pPr>
              <a:buNone/>
            </a:pPr>
            <a:r>
              <a:rPr lang="en-US" sz="8000" b="1" dirty="0"/>
              <a:t>When you want to give reasons:</a:t>
            </a:r>
            <a:endParaRPr lang="en-US" sz="8000" dirty="0"/>
          </a:p>
          <a:p>
            <a:pPr>
              <a:buNone/>
            </a:pPr>
            <a:endParaRPr lang="en-US" sz="8000" dirty="0"/>
          </a:p>
          <a:p>
            <a:pPr>
              <a:buNone/>
            </a:pPr>
            <a:r>
              <a:rPr lang="en-US" sz="8000" dirty="0"/>
              <a:t>---“One reason that…”</a:t>
            </a:r>
          </a:p>
          <a:p>
            <a:pPr>
              <a:buNone/>
            </a:pPr>
            <a:r>
              <a:rPr lang="en-US" sz="8000" dirty="0"/>
              <a:t>---“ Another reason that…”</a:t>
            </a:r>
          </a:p>
          <a:p>
            <a:pPr>
              <a:buNone/>
            </a:pPr>
            <a:r>
              <a:rPr lang="en-US" sz="8000" b="1" dirty="0"/>
              <a:t> </a:t>
            </a:r>
            <a:endParaRPr lang="en-US" sz="8000" dirty="0"/>
          </a:p>
          <a:p>
            <a:pPr>
              <a:buNone/>
            </a:pPr>
            <a:r>
              <a:rPr lang="en-US" sz="8000" b="1" dirty="0"/>
              <a:t>When you want to offer evidence:</a:t>
            </a:r>
            <a:endParaRPr lang="en-US" sz="8000" dirty="0"/>
          </a:p>
          <a:p>
            <a:endParaRPr lang="en-US" sz="8000" dirty="0"/>
          </a:p>
          <a:p>
            <a:pPr>
              <a:buNone/>
            </a:pPr>
            <a:r>
              <a:rPr lang="en-US" sz="8000" dirty="0"/>
              <a:t>--- “An example that shows this is…”</a:t>
            </a:r>
          </a:p>
          <a:p>
            <a:pPr>
              <a:buNone/>
            </a:pPr>
            <a:r>
              <a:rPr lang="en-US" sz="8000" dirty="0"/>
              <a:t>---“Specifically, a line/part that shows this is…”</a:t>
            </a:r>
          </a:p>
          <a:p>
            <a:pPr>
              <a:buNone/>
            </a:pPr>
            <a:r>
              <a:rPr lang="en-US" sz="8000" dirty="0"/>
              <a:t>--- “In particular, this part…”</a:t>
            </a:r>
          </a:p>
          <a:p>
            <a:pPr>
              <a:buNone/>
            </a:pPr>
            <a:r>
              <a:rPr lang="en-US" sz="8000" dirty="0"/>
              <a:t> </a:t>
            </a:r>
          </a:p>
          <a:p>
            <a:pPr>
              <a:buNone/>
            </a:pPr>
            <a:r>
              <a:rPr lang="en-US" sz="8000" b="1" dirty="0"/>
              <a:t>When you want to be sure you are showing how the evidence proves your points:</a:t>
            </a:r>
            <a:endParaRPr lang="en-US" sz="8000" dirty="0"/>
          </a:p>
          <a:p>
            <a:pPr>
              <a:buNone/>
            </a:pPr>
            <a:r>
              <a:rPr lang="en-US" sz="8000" dirty="0"/>
              <a:t> </a:t>
            </a:r>
          </a:p>
          <a:p>
            <a:pPr>
              <a:buNone/>
            </a:pPr>
            <a:r>
              <a:rPr lang="en-US" sz="8000" dirty="0"/>
              <a:t>--- “This shows that…”</a:t>
            </a:r>
          </a:p>
          <a:p>
            <a:pPr>
              <a:buNone/>
            </a:pPr>
            <a:r>
              <a:rPr lang="en-US" sz="8000" dirty="0"/>
              <a:t>--- “This means that…”</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
          </a:xfrm>
        </p:spPr>
        <p:txBody>
          <a:bodyPr>
            <a:noAutofit/>
          </a:bodyPr>
          <a:lstStyle/>
          <a:p>
            <a:r>
              <a:rPr lang="en-US" sz="1600" dirty="0">
                <a:solidFill>
                  <a:srgbClr val="00B050"/>
                </a:solidFill>
              </a:rPr>
              <a:t>Your one minute statement should be based on whatever subject you chose from this list: </a:t>
            </a:r>
          </a:p>
        </p:txBody>
      </p:sp>
      <p:sp>
        <p:nvSpPr>
          <p:cNvPr id="3" name="Content Placeholder 2"/>
          <p:cNvSpPr>
            <a:spLocks noGrp="1"/>
          </p:cNvSpPr>
          <p:nvPr>
            <p:ph idx="1"/>
          </p:nvPr>
        </p:nvSpPr>
        <p:spPr>
          <a:xfrm>
            <a:off x="0" y="228600"/>
            <a:ext cx="9144000" cy="6629400"/>
          </a:xfrm>
        </p:spPr>
        <p:txBody>
          <a:bodyPr>
            <a:normAutofit fontScale="25000" lnSpcReduction="20000"/>
          </a:bodyPr>
          <a:lstStyle/>
          <a:p>
            <a:pPr marL="0" lvl="0" indent="0">
              <a:buNone/>
            </a:pPr>
            <a:r>
              <a:rPr lang="en-US" sz="5600" u="sng" dirty="0">
                <a:solidFill>
                  <a:srgbClr val="0070C0"/>
                </a:solidFill>
                <a:hlinkClick r:id="rId2"/>
              </a:rPr>
              <a:t>A. </a:t>
            </a:r>
            <a:r>
              <a:rPr lang="en-US" sz="5600" u="sng" dirty="0">
                <a:solidFill>
                  <a:srgbClr val="0070C0"/>
                </a:solidFill>
              </a:rPr>
              <a:t>Should the government be allowed to make “bulk data” collections of telephone, location, and internet data of its citizens?</a:t>
            </a:r>
          </a:p>
          <a:p>
            <a:pPr marL="1143000" lvl="0" indent="-1143000">
              <a:buAutoNum type="alphaUcPeriod"/>
            </a:pPr>
            <a:endParaRPr lang="en-US" sz="5600" u="sng" dirty="0">
              <a:solidFill>
                <a:srgbClr val="0070C0"/>
              </a:solidFill>
            </a:endParaRPr>
          </a:p>
          <a:p>
            <a:pPr marL="0" lvl="0" indent="0">
              <a:buNone/>
            </a:pPr>
            <a:r>
              <a:rPr lang="en-US" sz="5600" u="sng" dirty="0">
                <a:solidFill>
                  <a:srgbClr val="C00000"/>
                </a:solidFill>
              </a:rPr>
              <a:t>B. Do Americans need to sacrifice civil liberties in order to be safe from terrorism?</a:t>
            </a:r>
          </a:p>
          <a:p>
            <a:pPr marL="0" lvl="0" indent="0">
              <a:buNone/>
            </a:pPr>
            <a:endParaRPr lang="en-US" sz="5600" u="sng" dirty="0">
              <a:solidFill>
                <a:srgbClr val="0070C0"/>
              </a:solidFill>
            </a:endParaRPr>
          </a:p>
          <a:p>
            <a:pPr marL="0" indent="0">
              <a:buNone/>
            </a:pPr>
            <a:r>
              <a:rPr lang="en-US" sz="5600" u="sng" dirty="0">
                <a:solidFill>
                  <a:srgbClr val="00B050"/>
                </a:solidFill>
              </a:rPr>
              <a:t>C. Is the government, with its electronic surveillance of American citizens, able to adequately protect its citizens?</a:t>
            </a:r>
          </a:p>
          <a:p>
            <a:pPr marL="0" lvl="0" indent="0">
              <a:buNone/>
            </a:pPr>
            <a:endParaRPr lang="en-US" sz="5600" u="sng" dirty="0">
              <a:solidFill>
                <a:srgbClr val="0070C0"/>
              </a:solidFill>
            </a:endParaRPr>
          </a:p>
          <a:p>
            <a:pPr marL="0" indent="0">
              <a:buNone/>
            </a:pPr>
            <a:r>
              <a:rPr lang="en-US" sz="5600" u="sng" dirty="0">
                <a:solidFill>
                  <a:schemeClr val="accent6">
                    <a:lumMod val="75000"/>
                  </a:schemeClr>
                </a:solidFill>
              </a:rPr>
              <a:t>D. Should American citizens have 100% control over their personal information and who can have access to that information?</a:t>
            </a:r>
          </a:p>
          <a:p>
            <a:pPr marL="0" lvl="0" indent="0">
              <a:buNone/>
            </a:pPr>
            <a:endParaRPr lang="en-US" sz="5600" u="sng" dirty="0">
              <a:solidFill>
                <a:srgbClr val="0070C0"/>
              </a:solidFill>
              <a:hlinkClick r:id="rId3"/>
            </a:endParaRPr>
          </a:p>
          <a:p>
            <a:pPr marL="0" lvl="0" indent="0">
              <a:buNone/>
            </a:pPr>
            <a:r>
              <a:rPr lang="en-US" sz="5600" u="sng" dirty="0">
                <a:solidFill>
                  <a:srgbClr val="7030A0"/>
                </a:solidFill>
                <a:hlinkClick r:id="rId3"/>
              </a:rPr>
              <a:t>E. Do government surveillance programs change the way that American citizens use their e-mail accounts, search engines, social media sites, cell phones, text messages, and other ways that they use technology?</a:t>
            </a:r>
            <a:endParaRPr lang="en-US" sz="5600" u="sng" dirty="0">
              <a:solidFill>
                <a:srgbClr val="7030A0"/>
              </a:solidFill>
            </a:endParaRPr>
          </a:p>
          <a:p>
            <a:pPr marL="0" lvl="0" indent="0">
              <a:buNone/>
            </a:pPr>
            <a:endParaRPr lang="en-US" sz="5600" u="sng" dirty="0">
              <a:solidFill>
                <a:srgbClr val="0070C0"/>
              </a:solidFill>
              <a:hlinkClick r:id="rId4"/>
            </a:endParaRPr>
          </a:p>
          <a:p>
            <a:pPr marL="0" lvl="0" indent="0">
              <a:buNone/>
            </a:pPr>
            <a:r>
              <a:rPr lang="en-US" sz="5600" u="sng" dirty="0">
                <a:solidFill>
                  <a:schemeClr val="accent5">
                    <a:lumMod val="50000"/>
                  </a:schemeClr>
                </a:solidFill>
                <a:hlinkClick r:id="rId4"/>
              </a:rPr>
              <a:t>F. Should the United States government monitor e-mails, telephone calls, and location and internet data of all other citizens and leaders of the world, including those countries that are allies of the United States?</a:t>
            </a:r>
            <a:endParaRPr lang="en-US" sz="5600" u="sng" dirty="0">
              <a:solidFill>
                <a:schemeClr val="accent5">
                  <a:lumMod val="50000"/>
                </a:schemeClr>
              </a:solidFill>
            </a:endParaRPr>
          </a:p>
          <a:p>
            <a:pPr marL="0" lvl="0" indent="0">
              <a:buNone/>
            </a:pPr>
            <a:endParaRPr lang="en-US" sz="5600" u="sng" dirty="0">
              <a:solidFill>
                <a:srgbClr val="0070C0"/>
              </a:solidFill>
            </a:endParaRPr>
          </a:p>
          <a:p>
            <a:pPr marL="0" lvl="0" indent="0">
              <a:buNone/>
            </a:pPr>
            <a:r>
              <a:rPr lang="en-US" sz="5600" u="sng" dirty="0">
                <a:solidFill>
                  <a:schemeClr val="accent6">
                    <a:lumMod val="50000"/>
                  </a:schemeClr>
                </a:solidFill>
              </a:rPr>
              <a:t>G. Is Edward Snowden a hero or a traitor?</a:t>
            </a:r>
          </a:p>
          <a:p>
            <a:pPr marL="0" lvl="0" indent="0">
              <a:buNone/>
            </a:pPr>
            <a:endParaRPr lang="en-US" sz="5600" u="sng" dirty="0">
              <a:solidFill>
                <a:srgbClr val="0070C0"/>
              </a:solidFill>
            </a:endParaRPr>
          </a:p>
          <a:p>
            <a:pPr marL="0" lvl="0" indent="0">
              <a:buNone/>
            </a:pPr>
            <a:r>
              <a:rPr lang="en-US" sz="5600" u="sng" dirty="0">
                <a:solidFill>
                  <a:srgbClr val="AF1177"/>
                </a:solidFill>
              </a:rPr>
              <a:t>H. How many Americans own/have home internet access, use electronic devices, and  use social networking sites? How frequently?</a:t>
            </a:r>
          </a:p>
          <a:p>
            <a:pPr marL="0" lvl="0" indent="0">
              <a:buNone/>
            </a:pPr>
            <a:endParaRPr lang="en-US" sz="5600" u="sng" dirty="0">
              <a:solidFill>
                <a:srgbClr val="0070C0"/>
              </a:solidFill>
            </a:endParaRPr>
          </a:p>
          <a:p>
            <a:pPr marL="0" lvl="0" indent="0">
              <a:buNone/>
            </a:pPr>
            <a:r>
              <a:rPr lang="en-US" sz="5600" u="sng" dirty="0">
                <a:solidFill>
                  <a:srgbClr val="FF0000"/>
                </a:solidFill>
              </a:rPr>
              <a:t>I. Is mass electronic surveillance a waste of security resources? Is there too much data collected to provide useful information in the fight against terrorism?</a:t>
            </a:r>
          </a:p>
          <a:p>
            <a:pPr marL="0" lvl="0" indent="0">
              <a:buNone/>
            </a:pPr>
            <a:endParaRPr lang="en-US" sz="5600" u="sng" dirty="0">
              <a:solidFill>
                <a:srgbClr val="0070C0"/>
              </a:solidFill>
            </a:endParaRPr>
          </a:p>
          <a:p>
            <a:pPr marL="0" lvl="0" indent="0">
              <a:buNone/>
            </a:pPr>
            <a:r>
              <a:rPr lang="en-US" sz="5600" u="sng" dirty="0">
                <a:solidFill>
                  <a:schemeClr val="accent2">
                    <a:lumMod val="50000"/>
                  </a:schemeClr>
                </a:solidFill>
              </a:rPr>
              <a:t>J. How many terrorist attacks have we prevented, and/or how many terrorists have been caught, with the assistance of electronic surveillance? How many terror plots/attacks have been prevented without the use of electronic surveillance?</a:t>
            </a:r>
          </a:p>
          <a:p>
            <a:pPr marL="0" lvl="0" indent="0">
              <a:buNone/>
            </a:pPr>
            <a:endParaRPr lang="en-US" sz="5600" u="sng" dirty="0">
              <a:solidFill>
                <a:srgbClr val="0070C0"/>
              </a:solidFill>
              <a:hlinkClick r:id="rId5"/>
            </a:endParaRPr>
          </a:p>
          <a:p>
            <a:pPr marL="0" lvl="0" indent="0">
              <a:buNone/>
            </a:pPr>
            <a:r>
              <a:rPr lang="en-US" sz="5600" u="sng" dirty="0">
                <a:solidFill>
                  <a:srgbClr val="0070C0"/>
                </a:solidFill>
                <a:hlinkClick r:id="rId5"/>
              </a:rPr>
              <a:t>K. </a:t>
            </a:r>
            <a:r>
              <a:rPr lang="en-US" sz="5600" u="sng" dirty="0">
                <a:solidFill>
                  <a:srgbClr val="0070C0"/>
                </a:solidFill>
              </a:rPr>
              <a:t>If you have nothing to hide, why should you be bothered by the government looking through your data? Shouldn’t guilty people be the only ones worried about mass surveillance? If you willingly give personal information to your phone company, or your bank, or your doctor, then does it really matter if the government also has access to that information? </a:t>
            </a:r>
          </a:p>
          <a:p>
            <a:pPr marL="0" lvl="0" indent="0">
              <a:buNone/>
            </a:pPr>
            <a:endParaRPr lang="en-US" sz="5600" u="sng" dirty="0">
              <a:solidFill>
                <a:srgbClr val="0070C0"/>
              </a:solidFill>
            </a:endParaRPr>
          </a:p>
          <a:p>
            <a:pPr marL="0" lvl="0" indent="0">
              <a:buNone/>
            </a:pPr>
            <a:r>
              <a:rPr lang="en-US" sz="5600" u="sng" dirty="0">
                <a:solidFill>
                  <a:srgbClr val="00B050"/>
                </a:solidFill>
              </a:rPr>
              <a:t>L. With the government collecting our personal information, how safe do you feel that they can keep that information private from other countries, that are hacking into computer systems, or from other individuals?</a:t>
            </a:r>
            <a:r>
              <a:rPr lang="en-US" sz="5600" u="sng" dirty="0">
                <a:solidFill>
                  <a:srgbClr val="0070C0"/>
                </a:solidFill>
              </a:rPr>
              <a:t/>
            </a:r>
            <a:br>
              <a:rPr lang="en-US" sz="5600" u="sng" dirty="0">
                <a:solidFill>
                  <a:srgbClr val="0070C0"/>
                </a:solidFill>
              </a:rPr>
            </a:br>
            <a:endParaRPr lang="en-US" sz="5600" u="sng" dirty="0">
              <a:solidFill>
                <a:srgbClr val="0070C0"/>
              </a:solidFill>
            </a:endParaRPr>
          </a:p>
          <a:p>
            <a:pPr marL="0" indent="0">
              <a:buNone/>
            </a:pPr>
            <a:endParaRPr lang="en-US" sz="64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400" dirty="0">
              <a:hlinkClick r:id="rId6"/>
            </a:endParaRP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1320151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799"/>
          </a:xfrm>
        </p:spPr>
        <p:txBody>
          <a:bodyPr>
            <a:noAutofit/>
          </a:bodyPr>
          <a:lstStyle/>
          <a:p>
            <a:r>
              <a:rPr lang="en-US" sz="1600" b="1" dirty="0">
                <a:solidFill>
                  <a:srgbClr val="FF0000"/>
                </a:solidFill>
              </a:rPr>
              <a:t>We are working on your three minute speech for 10-12 minutes.</a:t>
            </a:r>
            <a:r>
              <a:rPr lang="en-US" sz="1600" b="1" dirty="0">
                <a:solidFill>
                  <a:srgbClr val="00B050"/>
                </a:solidFill>
              </a:rPr>
              <a:t/>
            </a:r>
            <a:br>
              <a:rPr lang="en-US" sz="1600" b="1" dirty="0">
                <a:solidFill>
                  <a:srgbClr val="00B050"/>
                </a:solidFill>
              </a:rPr>
            </a:br>
            <a:r>
              <a:rPr lang="en-US" sz="1600" b="1" dirty="0">
                <a:solidFill>
                  <a:srgbClr val="00B050"/>
                </a:solidFill>
              </a:rPr>
              <a:t>This speech can be a combination of any Letter/Subject that was shown as a topic for the debate.</a:t>
            </a:r>
          </a:p>
        </p:txBody>
      </p:sp>
      <p:sp>
        <p:nvSpPr>
          <p:cNvPr id="4" name="TextBox 3"/>
          <p:cNvSpPr txBox="1"/>
          <p:nvPr/>
        </p:nvSpPr>
        <p:spPr>
          <a:xfrm>
            <a:off x="0" y="6400800"/>
            <a:ext cx="9144000" cy="523220"/>
          </a:xfrm>
          <a:prstGeom prst="rect">
            <a:avLst/>
          </a:prstGeom>
          <a:noFill/>
        </p:spPr>
        <p:txBody>
          <a:bodyPr wrap="square" rtlCol="0">
            <a:spAutoFit/>
          </a:bodyPr>
          <a:lstStyle/>
          <a:p>
            <a:r>
              <a:rPr lang="en-US" sz="1400" dirty="0">
                <a:solidFill>
                  <a:srgbClr val="00B0F0"/>
                </a:solidFill>
              </a:rPr>
              <a:t>This is the equivalent of an opening or closing statement. You must write this statement whether or not you are giving an opening statement or a closing statement during the debate. </a:t>
            </a:r>
            <a:r>
              <a:rPr lang="en-US" sz="1400" dirty="0"/>
              <a:t>This image is courtesy of Mr. Robert </a:t>
            </a:r>
            <a:r>
              <a:rPr lang="en-US" sz="1400" dirty="0" err="1"/>
              <a:t>Housch</a:t>
            </a:r>
            <a:r>
              <a:rPr lang="en-US" sz="1400" dirty="0"/>
              <a:t>.</a:t>
            </a:r>
          </a:p>
        </p:txBody>
      </p:sp>
      <p:pic>
        <p:nvPicPr>
          <p:cNvPr id="10242" name="Picture 2" descr="W:\Teaching\History\Debates\LessonPlans\20152016\Immigration\Immigration02\DebateTemplate3Minute.jpg"/>
          <p:cNvPicPr>
            <a:picLocks noChangeAspect="1" noChangeArrowheads="1"/>
          </p:cNvPicPr>
          <p:nvPr/>
        </p:nvPicPr>
        <p:blipFill>
          <a:blip r:embed="rId2" cstate="print"/>
          <a:srcRect/>
          <a:stretch>
            <a:fillRect/>
          </a:stretch>
        </p:blipFill>
        <p:spPr bwMode="auto">
          <a:xfrm>
            <a:off x="1143000" y="685800"/>
            <a:ext cx="6872844" cy="5715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a:bodyPr>
          <a:lstStyle/>
          <a:p>
            <a:r>
              <a:rPr lang="en-US" sz="2800" dirty="0">
                <a:solidFill>
                  <a:srgbClr val="00B050"/>
                </a:solidFill>
              </a:rPr>
              <a:t>Proper methods to make a statement during a debate.</a:t>
            </a:r>
          </a:p>
        </p:txBody>
      </p:sp>
      <p:sp>
        <p:nvSpPr>
          <p:cNvPr id="3" name="Content Placeholder 2"/>
          <p:cNvSpPr>
            <a:spLocks noGrp="1"/>
          </p:cNvSpPr>
          <p:nvPr>
            <p:ph idx="1"/>
          </p:nvPr>
        </p:nvSpPr>
        <p:spPr>
          <a:xfrm>
            <a:off x="0" y="609600"/>
            <a:ext cx="9144000" cy="6248400"/>
          </a:xfrm>
        </p:spPr>
        <p:txBody>
          <a:bodyPr>
            <a:normAutofit fontScale="25000" lnSpcReduction="20000"/>
          </a:bodyPr>
          <a:lstStyle/>
          <a:p>
            <a:pPr>
              <a:buNone/>
            </a:pPr>
            <a:r>
              <a:rPr lang="en-US" sz="8000" b="1" dirty="0"/>
              <a:t>When you want to take a position, say:</a:t>
            </a:r>
            <a:endParaRPr lang="en-US" sz="8000" dirty="0"/>
          </a:p>
          <a:p>
            <a:pPr>
              <a:buNone/>
            </a:pPr>
            <a:r>
              <a:rPr lang="en-US" sz="8000" dirty="0"/>
              <a:t> </a:t>
            </a:r>
          </a:p>
          <a:p>
            <a:pPr>
              <a:buNone/>
            </a:pPr>
            <a:r>
              <a:rPr lang="en-US" sz="8000" dirty="0"/>
              <a:t>--- “It is my position that…”</a:t>
            </a:r>
          </a:p>
          <a:p>
            <a:pPr>
              <a:buNone/>
            </a:pPr>
            <a:r>
              <a:rPr lang="en-US" sz="8000" dirty="0"/>
              <a:t>--- “I am going to argue that…”</a:t>
            </a:r>
          </a:p>
          <a:p>
            <a:pPr>
              <a:buNone/>
            </a:pPr>
            <a:r>
              <a:rPr lang="en-US" sz="8000" dirty="0"/>
              <a:t> </a:t>
            </a:r>
          </a:p>
          <a:p>
            <a:pPr>
              <a:buNone/>
            </a:pPr>
            <a:r>
              <a:rPr lang="en-US" sz="8000" b="1" dirty="0"/>
              <a:t>When you want to give reasons:</a:t>
            </a:r>
            <a:endParaRPr lang="en-US" sz="8000" dirty="0"/>
          </a:p>
          <a:p>
            <a:pPr>
              <a:buNone/>
            </a:pPr>
            <a:endParaRPr lang="en-US" sz="8000" dirty="0"/>
          </a:p>
          <a:p>
            <a:pPr>
              <a:buNone/>
            </a:pPr>
            <a:r>
              <a:rPr lang="en-US" sz="8000" dirty="0"/>
              <a:t>---“One reason that…”</a:t>
            </a:r>
          </a:p>
          <a:p>
            <a:pPr>
              <a:buNone/>
            </a:pPr>
            <a:r>
              <a:rPr lang="en-US" sz="8000" dirty="0"/>
              <a:t>---“ Another reason that…”</a:t>
            </a:r>
          </a:p>
          <a:p>
            <a:pPr>
              <a:buNone/>
            </a:pPr>
            <a:r>
              <a:rPr lang="en-US" sz="8000" b="1" dirty="0"/>
              <a:t> </a:t>
            </a:r>
            <a:endParaRPr lang="en-US" sz="8000" dirty="0"/>
          </a:p>
          <a:p>
            <a:pPr>
              <a:buNone/>
            </a:pPr>
            <a:r>
              <a:rPr lang="en-US" sz="8000" b="1" dirty="0"/>
              <a:t>When you want to offer evidence:</a:t>
            </a:r>
            <a:endParaRPr lang="en-US" sz="8000" dirty="0"/>
          </a:p>
          <a:p>
            <a:endParaRPr lang="en-US" sz="8000" dirty="0"/>
          </a:p>
          <a:p>
            <a:pPr>
              <a:buNone/>
            </a:pPr>
            <a:r>
              <a:rPr lang="en-US" sz="8000" dirty="0"/>
              <a:t>--- “An example that shows this is…”</a:t>
            </a:r>
          </a:p>
          <a:p>
            <a:pPr>
              <a:buNone/>
            </a:pPr>
            <a:r>
              <a:rPr lang="en-US" sz="8000" dirty="0"/>
              <a:t>---“Specifically, a line/part that shows this is…”</a:t>
            </a:r>
          </a:p>
          <a:p>
            <a:pPr>
              <a:buNone/>
            </a:pPr>
            <a:r>
              <a:rPr lang="en-US" sz="8000" dirty="0"/>
              <a:t>--- “In particular, this part…”</a:t>
            </a:r>
          </a:p>
          <a:p>
            <a:pPr>
              <a:buNone/>
            </a:pPr>
            <a:r>
              <a:rPr lang="en-US" sz="8000" dirty="0"/>
              <a:t> </a:t>
            </a:r>
          </a:p>
          <a:p>
            <a:pPr>
              <a:buNone/>
            </a:pPr>
            <a:r>
              <a:rPr lang="en-US" sz="8000" b="1" dirty="0"/>
              <a:t>When you want to be sure you are showing how the evidence proves your points:</a:t>
            </a:r>
            <a:endParaRPr lang="en-US" sz="8000" dirty="0"/>
          </a:p>
          <a:p>
            <a:pPr>
              <a:buNone/>
            </a:pPr>
            <a:r>
              <a:rPr lang="en-US" sz="8000" dirty="0"/>
              <a:t> </a:t>
            </a:r>
          </a:p>
          <a:p>
            <a:pPr>
              <a:buNone/>
            </a:pPr>
            <a:r>
              <a:rPr lang="en-US" sz="8000" dirty="0"/>
              <a:t>--- “This shows that…”</a:t>
            </a:r>
          </a:p>
          <a:p>
            <a:pPr>
              <a:buNone/>
            </a:pPr>
            <a:r>
              <a:rPr lang="en-US" sz="8000" dirty="0"/>
              <a:t>--- “This means that…”</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
          </a:xfrm>
        </p:spPr>
        <p:txBody>
          <a:bodyPr>
            <a:noAutofit/>
          </a:bodyPr>
          <a:lstStyle/>
          <a:p>
            <a:r>
              <a:rPr lang="en-US" sz="1600" dirty="0">
                <a:solidFill>
                  <a:srgbClr val="00B050"/>
                </a:solidFill>
              </a:rPr>
              <a:t>Your three minute statement may be based on a combination of any items from this list: </a:t>
            </a:r>
          </a:p>
        </p:txBody>
      </p:sp>
      <p:sp>
        <p:nvSpPr>
          <p:cNvPr id="3" name="Content Placeholder 2"/>
          <p:cNvSpPr>
            <a:spLocks noGrp="1"/>
          </p:cNvSpPr>
          <p:nvPr>
            <p:ph idx="1"/>
          </p:nvPr>
        </p:nvSpPr>
        <p:spPr>
          <a:xfrm>
            <a:off x="0" y="228600"/>
            <a:ext cx="9144000" cy="6629400"/>
          </a:xfrm>
        </p:spPr>
        <p:txBody>
          <a:bodyPr>
            <a:normAutofit fontScale="25000" lnSpcReduction="20000"/>
          </a:bodyPr>
          <a:lstStyle/>
          <a:p>
            <a:pPr marL="0" lvl="0" indent="0">
              <a:buNone/>
            </a:pPr>
            <a:r>
              <a:rPr lang="en-US" sz="5600" u="sng" dirty="0">
                <a:solidFill>
                  <a:srgbClr val="0070C0"/>
                </a:solidFill>
                <a:hlinkClick r:id="rId2"/>
              </a:rPr>
              <a:t>A. </a:t>
            </a:r>
            <a:r>
              <a:rPr lang="en-US" sz="5600" u="sng" dirty="0">
                <a:solidFill>
                  <a:srgbClr val="0070C0"/>
                </a:solidFill>
              </a:rPr>
              <a:t>Should the government be allowed to make “bulk data” collections of telephone, location, and internet data of its citizens?</a:t>
            </a:r>
          </a:p>
          <a:p>
            <a:pPr marL="1143000" lvl="0" indent="-1143000">
              <a:buAutoNum type="alphaUcPeriod"/>
            </a:pPr>
            <a:endParaRPr lang="en-US" sz="5600" u="sng" dirty="0">
              <a:solidFill>
                <a:srgbClr val="0070C0"/>
              </a:solidFill>
            </a:endParaRPr>
          </a:p>
          <a:p>
            <a:pPr marL="0" lvl="0" indent="0">
              <a:buNone/>
            </a:pPr>
            <a:r>
              <a:rPr lang="en-US" sz="5600" u="sng" dirty="0">
                <a:solidFill>
                  <a:srgbClr val="C00000"/>
                </a:solidFill>
              </a:rPr>
              <a:t>B. Do Americans need to sacrifice civil liberties in order to be safe from terrorism?</a:t>
            </a:r>
          </a:p>
          <a:p>
            <a:pPr marL="0" lvl="0" indent="0">
              <a:buNone/>
            </a:pPr>
            <a:endParaRPr lang="en-US" sz="5600" u="sng" dirty="0">
              <a:solidFill>
                <a:srgbClr val="0070C0"/>
              </a:solidFill>
            </a:endParaRPr>
          </a:p>
          <a:p>
            <a:pPr marL="0" indent="0">
              <a:buNone/>
            </a:pPr>
            <a:r>
              <a:rPr lang="en-US" sz="5600" u="sng" dirty="0">
                <a:solidFill>
                  <a:srgbClr val="00B050"/>
                </a:solidFill>
              </a:rPr>
              <a:t>C. Is the government, with its electronic surveillance of American citizens, able to adequately protect its citizens?</a:t>
            </a:r>
          </a:p>
          <a:p>
            <a:pPr marL="0" lvl="0" indent="0">
              <a:buNone/>
            </a:pPr>
            <a:endParaRPr lang="en-US" sz="5600" u="sng" dirty="0">
              <a:solidFill>
                <a:srgbClr val="0070C0"/>
              </a:solidFill>
            </a:endParaRPr>
          </a:p>
          <a:p>
            <a:pPr marL="0" indent="0">
              <a:buNone/>
            </a:pPr>
            <a:r>
              <a:rPr lang="en-US" sz="5600" u="sng" dirty="0">
                <a:solidFill>
                  <a:schemeClr val="accent6">
                    <a:lumMod val="75000"/>
                  </a:schemeClr>
                </a:solidFill>
              </a:rPr>
              <a:t>D. Should American citizens have 100% control over their personal information and who can have access to that information?</a:t>
            </a:r>
          </a:p>
          <a:p>
            <a:pPr marL="0" lvl="0" indent="0">
              <a:buNone/>
            </a:pPr>
            <a:endParaRPr lang="en-US" sz="5600" u="sng" dirty="0">
              <a:solidFill>
                <a:srgbClr val="0070C0"/>
              </a:solidFill>
              <a:hlinkClick r:id="rId3"/>
            </a:endParaRPr>
          </a:p>
          <a:p>
            <a:pPr marL="0" lvl="0" indent="0">
              <a:buNone/>
            </a:pPr>
            <a:r>
              <a:rPr lang="en-US" sz="5600" u="sng" dirty="0">
                <a:solidFill>
                  <a:srgbClr val="7030A0"/>
                </a:solidFill>
                <a:hlinkClick r:id="rId3"/>
              </a:rPr>
              <a:t>E. Do government surveillance programs change the way that American citizens use their e-mail accounts, search engines, social media sites, cell phones, text messages, and other ways that they use technology?</a:t>
            </a:r>
            <a:endParaRPr lang="en-US" sz="5600" u="sng" dirty="0">
              <a:solidFill>
                <a:srgbClr val="7030A0"/>
              </a:solidFill>
            </a:endParaRPr>
          </a:p>
          <a:p>
            <a:pPr marL="0" lvl="0" indent="0">
              <a:buNone/>
            </a:pPr>
            <a:endParaRPr lang="en-US" sz="5600" u="sng" dirty="0">
              <a:solidFill>
                <a:srgbClr val="0070C0"/>
              </a:solidFill>
              <a:hlinkClick r:id="rId4"/>
            </a:endParaRPr>
          </a:p>
          <a:p>
            <a:pPr marL="0" lvl="0" indent="0">
              <a:buNone/>
            </a:pPr>
            <a:r>
              <a:rPr lang="en-US" sz="5600" u="sng" dirty="0">
                <a:solidFill>
                  <a:schemeClr val="accent5">
                    <a:lumMod val="50000"/>
                  </a:schemeClr>
                </a:solidFill>
                <a:hlinkClick r:id="rId4"/>
              </a:rPr>
              <a:t>F. Should the United States government monitor e-mails, telephone calls, and location and internet data of all other citizens and leaders of the world, including those countries that are allies of the United States?</a:t>
            </a:r>
            <a:endParaRPr lang="en-US" sz="5600" u="sng" dirty="0">
              <a:solidFill>
                <a:schemeClr val="accent5">
                  <a:lumMod val="50000"/>
                </a:schemeClr>
              </a:solidFill>
            </a:endParaRPr>
          </a:p>
          <a:p>
            <a:pPr marL="0" lvl="0" indent="0">
              <a:buNone/>
            </a:pPr>
            <a:endParaRPr lang="en-US" sz="5600" u="sng" dirty="0">
              <a:solidFill>
                <a:srgbClr val="0070C0"/>
              </a:solidFill>
            </a:endParaRPr>
          </a:p>
          <a:p>
            <a:pPr marL="0" lvl="0" indent="0">
              <a:buNone/>
            </a:pPr>
            <a:r>
              <a:rPr lang="en-US" sz="5600" u="sng" dirty="0">
                <a:solidFill>
                  <a:schemeClr val="accent6">
                    <a:lumMod val="50000"/>
                  </a:schemeClr>
                </a:solidFill>
              </a:rPr>
              <a:t>G. Is Edward Snowden a hero or a traitor?</a:t>
            </a:r>
          </a:p>
          <a:p>
            <a:pPr marL="0" lvl="0" indent="0">
              <a:buNone/>
            </a:pPr>
            <a:endParaRPr lang="en-US" sz="5600" u="sng" dirty="0">
              <a:solidFill>
                <a:srgbClr val="0070C0"/>
              </a:solidFill>
            </a:endParaRPr>
          </a:p>
          <a:p>
            <a:pPr marL="0" lvl="0" indent="0">
              <a:buNone/>
            </a:pPr>
            <a:r>
              <a:rPr lang="en-US" sz="5600" u="sng" dirty="0">
                <a:solidFill>
                  <a:srgbClr val="AF1177"/>
                </a:solidFill>
              </a:rPr>
              <a:t>H. How many Americans own/have home internet access, use electronic devices, and  use social networking sites? How frequently?</a:t>
            </a:r>
          </a:p>
          <a:p>
            <a:pPr marL="0" lvl="0" indent="0">
              <a:buNone/>
            </a:pPr>
            <a:endParaRPr lang="en-US" sz="5600" u="sng" dirty="0">
              <a:solidFill>
                <a:srgbClr val="0070C0"/>
              </a:solidFill>
            </a:endParaRPr>
          </a:p>
          <a:p>
            <a:pPr marL="0" lvl="0" indent="0">
              <a:buNone/>
            </a:pPr>
            <a:r>
              <a:rPr lang="en-US" sz="5600" u="sng" dirty="0">
                <a:solidFill>
                  <a:srgbClr val="FF0000"/>
                </a:solidFill>
              </a:rPr>
              <a:t>I. Is mass electronic surveillance a waste of security resources? Is there too much data collected to provide useful information in the fight against terrorism?</a:t>
            </a:r>
          </a:p>
          <a:p>
            <a:pPr marL="0" lvl="0" indent="0">
              <a:buNone/>
            </a:pPr>
            <a:endParaRPr lang="en-US" sz="5600" u="sng" dirty="0">
              <a:solidFill>
                <a:srgbClr val="0070C0"/>
              </a:solidFill>
            </a:endParaRPr>
          </a:p>
          <a:p>
            <a:pPr marL="0" lvl="0" indent="0">
              <a:buNone/>
            </a:pPr>
            <a:r>
              <a:rPr lang="en-US" sz="5600" u="sng" dirty="0">
                <a:solidFill>
                  <a:schemeClr val="accent2">
                    <a:lumMod val="50000"/>
                  </a:schemeClr>
                </a:solidFill>
              </a:rPr>
              <a:t>J. How many terrorist attacks have we prevented, and/or how many terrorists have been caught, with the assistance of electronic surveillance? How many terror plots/attacks have been prevented without the use of electronic surveillance?</a:t>
            </a:r>
          </a:p>
          <a:p>
            <a:pPr marL="0" lvl="0" indent="0">
              <a:buNone/>
            </a:pPr>
            <a:endParaRPr lang="en-US" sz="5600" u="sng" dirty="0">
              <a:solidFill>
                <a:srgbClr val="0070C0"/>
              </a:solidFill>
              <a:hlinkClick r:id="rId5"/>
            </a:endParaRPr>
          </a:p>
          <a:p>
            <a:pPr marL="0" lvl="0" indent="0">
              <a:buNone/>
            </a:pPr>
            <a:r>
              <a:rPr lang="en-US" sz="5600" u="sng" dirty="0">
                <a:solidFill>
                  <a:srgbClr val="0070C0"/>
                </a:solidFill>
                <a:hlinkClick r:id="rId5"/>
              </a:rPr>
              <a:t>K. </a:t>
            </a:r>
            <a:r>
              <a:rPr lang="en-US" sz="5600" u="sng" dirty="0">
                <a:solidFill>
                  <a:srgbClr val="0070C0"/>
                </a:solidFill>
              </a:rPr>
              <a:t>If you have nothing to hide, why should you be bothered by the government looking through your data? Shouldn’t guilty people be the only ones worried about mass surveillance? If you willingly give personal information to your phone company, or your bank, or your doctor, then does it really matter if the government also has access to that information? </a:t>
            </a:r>
          </a:p>
          <a:p>
            <a:pPr marL="0" lvl="0" indent="0">
              <a:buNone/>
            </a:pPr>
            <a:endParaRPr lang="en-US" sz="5600" u="sng" dirty="0">
              <a:solidFill>
                <a:srgbClr val="0070C0"/>
              </a:solidFill>
            </a:endParaRPr>
          </a:p>
          <a:p>
            <a:pPr marL="0" lvl="0" indent="0">
              <a:buNone/>
            </a:pPr>
            <a:r>
              <a:rPr lang="en-US" sz="5600" u="sng" dirty="0">
                <a:solidFill>
                  <a:srgbClr val="00B050"/>
                </a:solidFill>
              </a:rPr>
              <a:t>L. With the government collecting our personal information, how safe do you feel that they can keep that information private from other countries, that are hacking into computer systems, or from other individuals?</a:t>
            </a:r>
            <a:r>
              <a:rPr lang="en-US" sz="5600" u="sng" dirty="0">
                <a:solidFill>
                  <a:srgbClr val="0070C0"/>
                </a:solidFill>
              </a:rPr>
              <a:t/>
            </a:r>
            <a:br>
              <a:rPr lang="en-US" sz="5600" u="sng" dirty="0">
                <a:solidFill>
                  <a:srgbClr val="0070C0"/>
                </a:solidFill>
              </a:rPr>
            </a:br>
            <a:endParaRPr lang="en-US" sz="5600" u="sng" dirty="0">
              <a:solidFill>
                <a:srgbClr val="0070C0"/>
              </a:solidFill>
            </a:endParaRPr>
          </a:p>
          <a:p>
            <a:pPr marL="0" indent="0">
              <a:buNone/>
            </a:pPr>
            <a:endParaRPr lang="en-US" sz="6400" dirty="0"/>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400" dirty="0">
              <a:hlinkClick r:id="rId6"/>
            </a:endParaRP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1320151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en-US" sz="2600" dirty="0">
                <a:solidFill>
                  <a:srgbClr val="00B050"/>
                </a:solidFill>
              </a:rPr>
              <a:t>Take a picture of your work so that you can save it electronically.</a:t>
            </a:r>
          </a:p>
        </p:txBody>
      </p:sp>
      <p:sp>
        <p:nvSpPr>
          <p:cNvPr id="4" name="TextBox 3"/>
          <p:cNvSpPr txBox="1"/>
          <p:nvPr/>
        </p:nvSpPr>
        <p:spPr>
          <a:xfrm>
            <a:off x="0" y="6313009"/>
            <a:ext cx="9144000" cy="523220"/>
          </a:xfrm>
          <a:prstGeom prst="rect">
            <a:avLst/>
          </a:prstGeom>
          <a:noFill/>
        </p:spPr>
        <p:txBody>
          <a:bodyPr wrap="square" rtlCol="0">
            <a:spAutoFit/>
          </a:bodyPr>
          <a:lstStyle/>
          <a:p>
            <a:r>
              <a:rPr lang="en-US" sz="1400" dirty="0">
                <a:solidFill>
                  <a:srgbClr val="0070C0"/>
                </a:solidFill>
              </a:rPr>
              <a:t>Also, the government will also have a record of exactly what you are writing about it. </a:t>
            </a:r>
            <a:r>
              <a:rPr lang="en-US" sz="1400" dirty="0">
                <a:solidFill>
                  <a:prstClr val="black"/>
                </a:solidFill>
              </a:rPr>
              <a:t>This image is courtesy of brightsidelearning.com.</a:t>
            </a:r>
          </a:p>
        </p:txBody>
      </p:sp>
      <p:pic>
        <p:nvPicPr>
          <p:cNvPr id="3" name="Picture 2"/>
          <p:cNvPicPr>
            <a:picLocks noChangeAspect="1"/>
          </p:cNvPicPr>
          <p:nvPr/>
        </p:nvPicPr>
        <p:blipFill>
          <a:blip r:embed="rId2"/>
          <a:stretch>
            <a:fillRect/>
          </a:stretch>
        </p:blipFill>
        <p:spPr>
          <a:xfrm>
            <a:off x="228600" y="533400"/>
            <a:ext cx="8686800" cy="5791200"/>
          </a:xfrm>
          <a:prstGeom prst="rect">
            <a:avLst/>
          </a:prstGeom>
        </p:spPr>
      </p:pic>
    </p:spTree>
    <p:extLst>
      <p:ext uri="{BB962C8B-B14F-4D97-AF65-F5344CB8AC3E}">
        <p14:creationId xmlns:p14="http://schemas.microsoft.com/office/powerpoint/2010/main" val="2231213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800" b="1" dirty="0">
                <a:solidFill>
                  <a:srgbClr val="00B050"/>
                </a:solidFill>
              </a:rPr>
              <a:t>The debate will be during class on Monday, December 11</a:t>
            </a:r>
            <a:r>
              <a:rPr lang="en-US" sz="2800" b="1" baseline="30000" dirty="0">
                <a:solidFill>
                  <a:srgbClr val="00B050"/>
                </a:solidFill>
              </a:rPr>
              <a:t>th</a:t>
            </a:r>
            <a:r>
              <a:rPr lang="en-US" sz="2800" b="1" dirty="0">
                <a:solidFill>
                  <a:srgbClr val="00B050"/>
                </a:solidFill>
              </a:rPr>
              <a:t>.</a:t>
            </a:r>
          </a:p>
        </p:txBody>
      </p:sp>
      <p:sp>
        <p:nvSpPr>
          <p:cNvPr id="3" name="TextBox 2"/>
          <p:cNvSpPr txBox="1"/>
          <p:nvPr/>
        </p:nvSpPr>
        <p:spPr>
          <a:xfrm>
            <a:off x="-17060" y="6477000"/>
            <a:ext cx="9144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This image is courtesy of www.lastbastile.wordpress.com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69309"/>
            <a:ext cx="7620000" cy="5763846"/>
          </a:xfrm>
          <a:prstGeom prst="rect">
            <a:avLst/>
          </a:prstGeom>
        </p:spPr>
      </p:pic>
    </p:spTree>
    <p:extLst>
      <p:ext uri="{BB962C8B-B14F-4D97-AF65-F5344CB8AC3E}">
        <p14:creationId xmlns:p14="http://schemas.microsoft.com/office/powerpoint/2010/main" val="34048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000" dirty="0">
                <a:solidFill>
                  <a:srgbClr val="00B0F0"/>
                </a:solidFill>
              </a:rPr>
              <a:t>Undersea fiber optic cables are legally accessed by a British spy agency in a partnership with the United States’ National Security Agency.</a:t>
            </a:r>
          </a:p>
        </p:txBody>
      </p:sp>
      <p:sp>
        <p:nvSpPr>
          <p:cNvPr id="3" name="TextBox 2"/>
          <p:cNvSpPr txBox="1"/>
          <p:nvPr/>
        </p:nvSpPr>
        <p:spPr>
          <a:xfrm>
            <a:off x="0" y="5715000"/>
            <a:ext cx="9144000" cy="738664"/>
          </a:xfrm>
          <a:prstGeom prst="rect">
            <a:avLst/>
          </a:prstGeom>
          <a:noFill/>
        </p:spPr>
        <p:txBody>
          <a:bodyPr wrap="square" rtlCol="0">
            <a:spAutoFit/>
          </a:bodyPr>
          <a:lstStyle/>
          <a:p>
            <a:r>
              <a:rPr lang="en-US" sz="1400" dirty="0">
                <a:solidFill>
                  <a:prstClr val="black"/>
                </a:solidFill>
              </a:rPr>
              <a:t>The British spy agency is called Government Communications Headquarters (GCHQ</a:t>
            </a:r>
            <a:r>
              <a:rPr lang="en-US" sz="1400" dirty="0">
                <a:solidFill>
                  <a:srgbClr val="00B0F0"/>
                </a:solidFill>
              </a:rPr>
              <a:t>). According to Edward Snowden, the GCHQ “vacuums up all data indiscriminately, regardless of who it belongs to or what the content of that data is.” </a:t>
            </a:r>
            <a:r>
              <a:rPr lang="en-US" sz="1400" dirty="0">
                <a:solidFill>
                  <a:prstClr val="black"/>
                </a:solidFill>
              </a:rPr>
              <a:t>This image is courtesy siliconangle.com.</a:t>
            </a:r>
          </a:p>
        </p:txBody>
      </p:sp>
      <p:pic>
        <p:nvPicPr>
          <p:cNvPr id="61442" name="Picture 2" descr="http://siliconangle.com/files/2013/07/2013-07-18-image-10.png"/>
          <p:cNvPicPr>
            <a:picLocks noChangeAspect="1" noChangeArrowheads="1"/>
          </p:cNvPicPr>
          <p:nvPr/>
        </p:nvPicPr>
        <p:blipFill>
          <a:blip r:embed="rId2" cstate="print"/>
          <a:srcRect/>
          <a:stretch>
            <a:fillRect/>
          </a:stretch>
        </p:blipFill>
        <p:spPr bwMode="auto">
          <a:xfrm>
            <a:off x="0" y="762000"/>
            <a:ext cx="9144000" cy="4859868"/>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p:spPr>
        <p:txBody>
          <a:bodyPr>
            <a:noAutofit/>
          </a:bodyPr>
          <a:lstStyle/>
          <a:p>
            <a:r>
              <a:rPr lang="en-US" sz="2000" dirty="0">
                <a:solidFill>
                  <a:srgbClr val="00B0F0"/>
                </a:solidFill>
              </a:rPr>
              <a:t>The electronic communications of at least 122 world leaders were intercepted by the United States, including the communications of some of our closest allies.</a:t>
            </a:r>
          </a:p>
        </p:txBody>
      </p:sp>
      <p:sp>
        <p:nvSpPr>
          <p:cNvPr id="3" name="TextBox 2"/>
          <p:cNvSpPr txBox="1"/>
          <p:nvPr/>
        </p:nvSpPr>
        <p:spPr>
          <a:xfrm>
            <a:off x="0" y="5715000"/>
            <a:ext cx="9144000" cy="523220"/>
          </a:xfrm>
          <a:prstGeom prst="rect">
            <a:avLst/>
          </a:prstGeom>
          <a:noFill/>
        </p:spPr>
        <p:txBody>
          <a:bodyPr wrap="square" rtlCol="0">
            <a:spAutoFit/>
          </a:bodyPr>
          <a:lstStyle/>
          <a:p>
            <a:r>
              <a:rPr lang="en-US" sz="1400" dirty="0">
                <a:solidFill>
                  <a:srgbClr val="00B0F0"/>
                </a:solidFill>
              </a:rPr>
              <a:t>This is German Chancellor Angela Merkel after finding out the United States was monitoring her phone calls and texts. </a:t>
            </a:r>
            <a:r>
              <a:rPr lang="en-US" sz="1400" dirty="0">
                <a:solidFill>
                  <a:prstClr val="black"/>
                </a:solidFill>
              </a:rPr>
              <a:t>This image is courtesy rt.com.</a:t>
            </a:r>
          </a:p>
        </p:txBody>
      </p:sp>
      <p:pic>
        <p:nvPicPr>
          <p:cNvPr id="62466" name="Picture 2" descr="https://img.rt.com/files/news/27/f0/40/00/merrrrrrrrr-1.jpg"/>
          <p:cNvPicPr>
            <a:picLocks noChangeAspect="1" noChangeArrowheads="1"/>
          </p:cNvPicPr>
          <p:nvPr/>
        </p:nvPicPr>
        <p:blipFill>
          <a:blip r:embed="rId2" cstate="print"/>
          <a:srcRect/>
          <a:stretch>
            <a:fillRect/>
          </a:stretch>
        </p:blipFill>
        <p:spPr bwMode="auto">
          <a:xfrm>
            <a:off x="152400" y="762000"/>
            <a:ext cx="8839200" cy="4966790"/>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7199"/>
          </a:xfrm>
        </p:spPr>
        <p:txBody>
          <a:bodyPr>
            <a:noAutofit/>
          </a:bodyPr>
          <a:lstStyle/>
          <a:p>
            <a:r>
              <a:rPr lang="en-US" sz="1800" dirty="0">
                <a:solidFill>
                  <a:srgbClr val="00B0F0"/>
                </a:solidFill>
              </a:rPr>
              <a:t>The United States is intercepting millions of telephone communications in foreign countries.</a:t>
            </a:r>
          </a:p>
        </p:txBody>
      </p:sp>
      <p:sp>
        <p:nvSpPr>
          <p:cNvPr id="3" name="TextBox 2"/>
          <p:cNvSpPr txBox="1"/>
          <p:nvPr/>
        </p:nvSpPr>
        <p:spPr>
          <a:xfrm>
            <a:off x="0" y="6334780"/>
            <a:ext cx="9144000" cy="523220"/>
          </a:xfrm>
          <a:prstGeom prst="rect">
            <a:avLst/>
          </a:prstGeom>
          <a:noFill/>
        </p:spPr>
        <p:txBody>
          <a:bodyPr wrap="square" rtlCol="0">
            <a:spAutoFit/>
          </a:bodyPr>
          <a:lstStyle/>
          <a:p>
            <a:r>
              <a:rPr lang="en-US" sz="1400" dirty="0">
                <a:solidFill>
                  <a:srgbClr val="00B0F0"/>
                </a:solidFill>
              </a:rPr>
              <a:t>The NSA is in the process of placing a large network of clandestine surveillance “sensors” in various locations around the world. </a:t>
            </a:r>
            <a:r>
              <a:rPr lang="en-US" sz="1400" dirty="0">
                <a:solidFill>
                  <a:prstClr val="black"/>
                </a:solidFill>
              </a:rPr>
              <a:t>This image is courtesy of theintercept.com.</a:t>
            </a:r>
          </a:p>
        </p:txBody>
      </p:sp>
      <p:pic>
        <p:nvPicPr>
          <p:cNvPr id="63490" name="Picture 2" descr="https://firstlook.org/wp-uploads/sites/1/2014/03/turbine_turmoil_maps-1-1024x768.png"/>
          <p:cNvPicPr>
            <a:picLocks noChangeAspect="1" noChangeArrowheads="1"/>
          </p:cNvPicPr>
          <p:nvPr/>
        </p:nvPicPr>
        <p:blipFill>
          <a:blip r:embed="rId2" cstate="print"/>
          <a:srcRect/>
          <a:stretch>
            <a:fillRect/>
          </a:stretch>
        </p:blipFill>
        <p:spPr bwMode="auto">
          <a:xfrm>
            <a:off x="647700" y="457199"/>
            <a:ext cx="7848600" cy="5892679"/>
          </a:xfrm>
          <a:prstGeom prst="rect">
            <a:avLst/>
          </a:prstGeom>
          <a:noFill/>
        </p:spPr>
      </p:pic>
    </p:spTree>
    <p:extLst>
      <p:ext uri="{BB962C8B-B14F-4D97-AF65-F5344CB8AC3E}">
        <p14:creationId xmlns:p14="http://schemas.microsoft.com/office/powerpoint/2010/main" val="251992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
          </a:xfrm>
        </p:spPr>
        <p:txBody>
          <a:bodyPr>
            <a:normAutofit fontScale="90000"/>
          </a:bodyPr>
          <a:lstStyle/>
          <a:p>
            <a:r>
              <a:rPr lang="en-US" sz="2000" dirty="0">
                <a:solidFill>
                  <a:srgbClr val="00B0F0"/>
                </a:solidFill>
              </a:rPr>
              <a:t>Another section of the Patriot Act established National Security Letters (NSL). The FBI can send a letter to a company to hand over email and financial records without a court order. </a:t>
            </a:r>
          </a:p>
        </p:txBody>
      </p:sp>
      <p:sp>
        <p:nvSpPr>
          <p:cNvPr id="3" name="TextBox 2"/>
          <p:cNvSpPr txBox="1"/>
          <p:nvPr/>
        </p:nvSpPr>
        <p:spPr>
          <a:xfrm>
            <a:off x="0" y="6550223"/>
            <a:ext cx="9144000" cy="307777"/>
          </a:xfrm>
          <a:prstGeom prst="rect">
            <a:avLst/>
          </a:prstGeom>
          <a:noFill/>
        </p:spPr>
        <p:txBody>
          <a:bodyPr wrap="square" rtlCol="0">
            <a:spAutoFit/>
          </a:bodyPr>
          <a:lstStyle/>
          <a:p>
            <a:r>
              <a:rPr lang="en-US" sz="1400" dirty="0">
                <a:solidFill>
                  <a:prstClr val="black"/>
                </a:solidFill>
              </a:rPr>
              <a:t>This image is courtesy of pantprogressive.tumblr.com.</a:t>
            </a:r>
          </a:p>
        </p:txBody>
      </p:sp>
      <p:pic>
        <p:nvPicPr>
          <p:cNvPr id="70658" name="Picture 2" descr="http://41.media.tumblr.com/tumblr_ltlh8xF1b61qzr73ro1_1280.png"/>
          <p:cNvPicPr>
            <a:picLocks noChangeAspect="1" noChangeArrowheads="1"/>
          </p:cNvPicPr>
          <p:nvPr/>
        </p:nvPicPr>
        <p:blipFill>
          <a:blip r:embed="rId2" cstate="print"/>
          <a:srcRect/>
          <a:stretch>
            <a:fillRect/>
          </a:stretch>
        </p:blipFill>
        <p:spPr bwMode="auto">
          <a:xfrm>
            <a:off x="1752600" y="609600"/>
            <a:ext cx="5410200" cy="5940419"/>
          </a:xfrm>
          <a:prstGeom prst="rect">
            <a:avLst/>
          </a:prstGeom>
          <a:noFill/>
        </p:spPr>
      </p:pic>
    </p:spTree>
    <p:extLst>
      <p:ext uri="{BB962C8B-B14F-4D97-AF65-F5344CB8AC3E}">
        <p14:creationId xmlns:p14="http://schemas.microsoft.com/office/powerpoint/2010/main" val="1184184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3476</TotalTime>
  <Words>4024</Words>
  <Application>Microsoft Office PowerPoint</Application>
  <PresentationFormat>On-screen Show (4:3)</PresentationFormat>
  <Paragraphs>371</Paragraphs>
  <Slides>57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Office Theme</vt:lpstr>
      <vt:lpstr>The government has a right to spy on its citizens in order to better protect its citizens.</vt:lpstr>
      <vt:lpstr>Following the terrorist attacks on September 11, 2001, the United States Congress passed the USA Patriot Act. One section of the act allows the government to “query telephone metadata.”</vt:lpstr>
      <vt:lpstr>This means that the National Security Agency was able to legally seize telephone and text records of virtually every citizen in the United States.</vt:lpstr>
      <vt:lpstr>United States’ telecommunication companies (Verizon, AT&amp;T, Sprint) were legally forced to turn over data on every United States citizen.</vt:lpstr>
      <vt:lpstr>Surveillance programs have been used to legally search “nearly everything a user does on the Internet” through data that it intercepts around the world.</vt:lpstr>
      <vt:lpstr>Undersea fiber optic cables are legally accessed by a British spy agency in a partnership with the United States’ National Security Agency.</vt:lpstr>
      <vt:lpstr>The electronic communications of at least 122 world leaders were intercepted by the United States, including the communications of some of our closest allies.</vt:lpstr>
      <vt:lpstr>The United States is intercepting millions of telephone communications in foreign countries.</vt:lpstr>
      <vt:lpstr>Another section of the Patriot Act established National Security Letters (NSL). The FBI can send a letter to a company to hand over email and financial records without a court order. </vt:lpstr>
      <vt:lpstr>A National Security Letter (NSL) could also include a “gag order,” meaning companies could not tell anyone, even the person whose records they disclosed, that they had received a letter.</vt:lpstr>
      <vt:lpstr>The Patriot Act also allowed for a special court, called the FISA Court, to operate largely in secret. </vt:lpstr>
      <vt:lpstr>The FISA court ruled that mass data collection by the NSA did not violate the 4th Amendment (Search and Seizure Amendment) of the Constitution.</vt:lpstr>
      <vt:lpstr>The FISA Court ruled that because customers gave telecommunications companies, personal information, the government was allowed to collect that information in secret. </vt:lpstr>
      <vt:lpstr>The government at first denied that it was collecting information on its citizens.</vt:lpstr>
      <vt:lpstr>The extent of the government’s spying under the Patriot Act was revealed by a former NSA employee, Edward Snowden, who gave thousands of classified documents to journalists.</vt:lpstr>
      <vt:lpstr>Edward Snowden is now in hiding for violating the Espionage Act, and for theft of government property.</vt:lpstr>
      <vt:lpstr>The government has a right to spy on its citizens in order to better protect its citizens.</vt:lpstr>
      <vt:lpstr>Good debaters use stories and anecdotes to support their argument.</vt:lpstr>
      <vt:lpstr>Additionally, you will use Facts not Bias to support your arguments.</vt:lpstr>
      <vt:lpstr>Bias: Americans have a good chance of being killed in a terrorist attack.</vt:lpstr>
      <vt:lpstr>Fact: The odds of an American being killed in a terrorist attack is about 1 in 20 million. https://www.washingtonpost.com/news/wonk/wp/2013/09/11/nine-facts-about-terrorism-in-the-united-states-since-911/</vt:lpstr>
      <vt:lpstr>The debate will be during class on Monday, December 11th.</vt:lpstr>
      <vt:lpstr>Proper methods to make a statement during a debate.</vt:lpstr>
      <vt:lpstr>  Both sides will make rebuttals to the one minute statements. The rebuttals will be for approximately 1 Minute.  </vt:lpstr>
      <vt:lpstr>Proper methods to make a rebuttal during a debate.</vt:lpstr>
      <vt:lpstr>Use your Debate Scripts to understand exactly where we are in the debate, and what is being said in the debate.</vt:lpstr>
      <vt:lpstr>Write in the Proposition on your Debate Script: The government has a right to spy on its citizens in order to better protect its citizens.</vt:lpstr>
      <vt:lpstr>Possible Way for your group to divide up this topic: </vt:lpstr>
      <vt:lpstr>When you are instructed, we will divide our topics, Opening Statement, Closing Statement, etc….</vt:lpstr>
      <vt:lpstr>While someone is speaking, write on your debate script in the box labeled “Speaker” who is speaking, and in the box labeled “Summarize” a brief description of what they said.</vt:lpstr>
      <vt:lpstr>Your final grade for the debate will be placed on the Debate Rubric.</vt:lpstr>
      <vt:lpstr>You are now going to research in preparation for the debate.</vt:lpstr>
      <vt:lpstr>During your research, don’t automatically raise your hand to ask Mr. Housch a question about what something means.</vt:lpstr>
      <vt:lpstr>Possible Way for your group to divide up this topic: </vt:lpstr>
      <vt:lpstr>Fill out the Debate Template as you do your research. </vt:lpstr>
      <vt:lpstr>We are working on “Facts” for 10-12 minutes.  These are any facts whether they agree with your position or not. (You need to understand both sides). You will see a line with a “Fact Source.” Below that are as many as four facts that you acquired from that source.  </vt:lpstr>
      <vt:lpstr>Miscellaneous Research Sites for Facts on Privacy vs. Security (Neutral)</vt:lpstr>
      <vt:lpstr>Miscellaneous Research Sites for Facts on Privacy vs. Security (Neutral)</vt:lpstr>
      <vt:lpstr>Miscellaneous Research Sites for Facts on Privacy vs. Security (Neutral)</vt:lpstr>
      <vt:lpstr>Nsa.gov Research Site for Facts on Privacy vs. Security (Proposition)</vt:lpstr>
      <vt:lpstr>Cia.gov Research Site for Facts on Privacy vs. Security (Proposition)</vt:lpstr>
      <vt:lpstr>Miscellaneous Research Sites for Facts on Privacy vs. Security (Prop)</vt:lpstr>
      <vt:lpstr>Miscellaneous Research Sites for Facts on Privacy vs. Security (Opp)</vt:lpstr>
      <vt:lpstr>Miscellaneous Research Sites for Facts on Privacy vs. Security (Opp)</vt:lpstr>
      <vt:lpstr>Jack Teixeira Air Force Airman accused of leaking documents. (Opp)</vt:lpstr>
      <vt:lpstr>We are working on “Stories” for 10-12 minutes. Concentrate on stories for your side first, then look at stories from the other side. (You need to understand both sides). You will see a line with a “Story/Anecdote Source.” Below that write one story from that source. </vt:lpstr>
      <vt:lpstr>Stories (Neutral)</vt:lpstr>
      <vt:lpstr>Stories (Proposition)</vt:lpstr>
      <vt:lpstr>Stories (Opposition)</vt:lpstr>
      <vt:lpstr>We are working on your one minute speech for 10-12 minutes. This speech should concentrate on the Letter/Subject that you chose for the debate.</vt:lpstr>
      <vt:lpstr>Proper methods to make a statement during a debate.</vt:lpstr>
      <vt:lpstr>Your one minute statement should be based on whatever subject you chose from this list: </vt:lpstr>
      <vt:lpstr>We are working on your three minute speech for 10-12 minutes. This speech can be a combination of any Letter/Subject that was shown as a topic for the debate.</vt:lpstr>
      <vt:lpstr>Proper methods to make a statement during a debate.</vt:lpstr>
      <vt:lpstr>Your three minute statement may be based on a combination of any items from this list: </vt:lpstr>
      <vt:lpstr>Take a picture of your work so that you can save it electronically.</vt:lpstr>
      <vt:lpstr>The debate will be during class on Monday, December 11th.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c:creator>
  <cp:lastModifiedBy>Windows User</cp:lastModifiedBy>
  <cp:revision>426</cp:revision>
  <dcterms:created xsi:type="dcterms:W3CDTF">2006-08-16T00:00:00Z</dcterms:created>
  <dcterms:modified xsi:type="dcterms:W3CDTF">2023-11-09T21:57:41Z</dcterms:modified>
</cp:coreProperties>
</file>