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412" r:id="rId2"/>
    <p:sldId id="379" r:id="rId3"/>
    <p:sldId id="380" r:id="rId4"/>
    <p:sldId id="381" r:id="rId5"/>
    <p:sldId id="382" r:id="rId6"/>
    <p:sldId id="383" r:id="rId7"/>
    <p:sldId id="384" r:id="rId8"/>
    <p:sldId id="385" r:id="rId9"/>
    <p:sldId id="386" r:id="rId10"/>
    <p:sldId id="387" r:id="rId11"/>
    <p:sldId id="388" r:id="rId12"/>
    <p:sldId id="426" r:id="rId13"/>
    <p:sldId id="427" r:id="rId14"/>
    <p:sldId id="428" r:id="rId15"/>
    <p:sldId id="429" r:id="rId16"/>
    <p:sldId id="430" r:id="rId17"/>
    <p:sldId id="431"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413" r:id="rId33"/>
    <p:sldId id="446" r:id="rId34"/>
    <p:sldId id="447" r:id="rId35"/>
    <p:sldId id="448" r:id="rId36"/>
    <p:sldId id="449" r:id="rId37"/>
    <p:sldId id="450" r:id="rId38"/>
    <p:sldId id="507" r:id="rId39"/>
    <p:sldId id="451" r:id="rId40"/>
    <p:sldId id="452" r:id="rId41"/>
    <p:sldId id="453" r:id="rId42"/>
    <p:sldId id="454" r:id="rId43"/>
    <p:sldId id="455" r:id="rId44"/>
    <p:sldId id="456" r:id="rId45"/>
    <p:sldId id="457" r:id="rId46"/>
    <p:sldId id="508" r:id="rId47"/>
    <p:sldId id="458" r:id="rId48"/>
    <p:sldId id="459" r:id="rId49"/>
    <p:sldId id="460" r:id="rId50"/>
    <p:sldId id="461" r:id="rId51"/>
    <p:sldId id="462" r:id="rId52"/>
    <p:sldId id="463" r:id="rId53"/>
    <p:sldId id="464" r:id="rId54"/>
    <p:sldId id="509" r:id="rId55"/>
    <p:sldId id="465" r:id="rId56"/>
    <p:sldId id="466" r:id="rId57"/>
    <p:sldId id="467" r:id="rId58"/>
    <p:sldId id="468" r:id="rId59"/>
    <p:sldId id="469" r:id="rId60"/>
    <p:sldId id="470" r:id="rId61"/>
    <p:sldId id="471" r:id="rId62"/>
    <p:sldId id="510" r:id="rId63"/>
    <p:sldId id="472" r:id="rId64"/>
    <p:sldId id="473" r:id="rId65"/>
    <p:sldId id="474" r:id="rId66"/>
    <p:sldId id="475" r:id="rId67"/>
    <p:sldId id="476" r:id="rId68"/>
    <p:sldId id="477" r:id="rId69"/>
    <p:sldId id="478" r:id="rId70"/>
    <p:sldId id="511" r:id="rId71"/>
    <p:sldId id="479" r:id="rId72"/>
    <p:sldId id="480" r:id="rId73"/>
    <p:sldId id="481" r:id="rId74"/>
    <p:sldId id="482" r:id="rId75"/>
    <p:sldId id="483" r:id="rId76"/>
    <p:sldId id="484" r:id="rId77"/>
    <p:sldId id="485" r:id="rId78"/>
    <p:sldId id="512" r:id="rId79"/>
    <p:sldId id="486" r:id="rId80"/>
    <p:sldId id="487" r:id="rId81"/>
    <p:sldId id="488" r:id="rId82"/>
    <p:sldId id="489" r:id="rId83"/>
    <p:sldId id="490" r:id="rId84"/>
    <p:sldId id="491" r:id="rId85"/>
    <p:sldId id="492" r:id="rId86"/>
    <p:sldId id="513" r:id="rId87"/>
    <p:sldId id="493" r:id="rId88"/>
    <p:sldId id="494" r:id="rId89"/>
    <p:sldId id="495" r:id="rId90"/>
    <p:sldId id="514" r:id="rId91"/>
    <p:sldId id="496" r:id="rId92"/>
    <p:sldId id="497" r:id="rId93"/>
    <p:sldId id="498" r:id="rId94"/>
    <p:sldId id="499" r:id="rId95"/>
    <p:sldId id="500" r:id="rId96"/>
    <p:sldId id="501" r:id="rId97"/>
    <p:sldId id="502" r:id="rId98"/>
    <p:sldId id="503" r:id="rId99"/>
    <p:sldId id="504" r:id="rId100"/>
    <p:sldId id="505" r:id="rId101"/>
    <p:sldId id="506"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94660"/>
  </p:normalViewPr>
  <p:slideViewPr>
    <p:cSldViewPr>
      <p:cViewPr varScale="1">
        <p:scale>
          <a:sx n="110" d="100"/>
          <a:sy n="110" d="100"/>
        </p:scale>
        <p:origin x="165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16FC4-6B26-4FD8-845B-BFE984F71DCA}" type="datetimeFigureOut">
              <a:rPr lang="en-US" smtClean="0"/>
              <a:pPr/>
              <a:t>5/25/2020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BC354-78A4-4BB1-B2BB-98922E6AA9C0}" type="slidenum">
              <a:rPr lang="en-US" smtClean="0"/>
              <a:pPr/>
              <a:t>‹#›</a:t>
            </a:fld>
            <a:endParaRPr lang="en-US"/>
          </a:p>
        </p:txBody>
      </p:sp>
    </p:spTree>
    <p:extLst>
      <p:ext uri="{BB962C8B-B14F-4D97-AF65-F5344CB8AC3E}">
        <p14:creationId xmlns:p14="http://schemas.microsoft.com/office/powerpoint/2010/main" val="1245884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p:spPr>
        <p:txBody>
          <a:bodyPr>
            <a:normAutofit/>
          </a:bodyPr>
          <a:lstStyle/>
          <a:p>
            <a:r>
              <a:rPr lang="en-US" sz="2800" b="1" dirty="0" smtClean="0">
                <a:solidFill>
                  <a:srgbClr val="00B0F0"/>
                </a:solidFill>
              </a:rPr>
              <a:t>More </a:t>
            </a:r>
            <a:r>
              <a:rPr lang="en-US" sz="2800" b="1" dirty="0" smtClean="0">
                <a:solidFill>
                  <a:srgbClr val="00B0F0"/>
                </a:solidFill>
              </a:rPr>
              <a:t>immigrants should be allowed </a:t>
            </a:r>
            <a:r>
              <a:rPr lang="en-US" sz="2800" b="1" dirty="0" smtClean="0">
                <a:solidFill>
                  <a:srgbClr val="00B0F0"/>
                </a:solidFill>
              </a:rPr>
              <a:t>in the United States.</a:t>
            </a:r>
            <a:endParaRPr lang="en-US" sz="2800" b="1" dirty="0">
              <a:solidFill>
                <a:srgbClr val="00B0F0"/>
              </a:solidFill>
            </a:endParaRPr>
          </a:p>
        </p:txBody>
      </p:sp>
      <p:sp>
        <p:nvSpPr>
          <p:cNvPr id="3" name="TextBox 2"/>
          <p:cNvSpPr txBox="1"/>
          <p:nvPr/>
        </p:nvSpPr>
        <p:spPr>
          <a:xfrm>
            <a:off x="-32657" y="6400800"/>
            <a:ext cx="9144000" cy="307777"/>
          </a:xfrm>
          <a:prstGeom prst="rect">
            <a:avLst/>
          </a:prstGeom>
          <a:noFill/>
        </p:spPr>
        <p:txBody>
          <a:bodyPr wrap="square" rtlCol="0">
            <a:spAutoFit/>
          </a:bodyPr>
          <a:lstStyle/>
          <a:p>
            <a:r>
              <a:rPr lang="en-US" sz="1400" dirty="0" smtClean="0">
                <a:solidFill>
                  <a:prstClr val="black"/>
                </a:solidFill>
              </a:rPr>
              <a:t>This image is courtesy of usimmigrationjourney.com</a:t>
            </a:r>
            <a:endParaRPr lang="en-US" sz="1400" dirty="0">
              <a:solidFill>
                <a:prstClr val="black"/>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609600"/>
            <a:ext cx="8695495" cy="5791200"/>
          </a:xfrm>
          <a:prstGeom prst="rect">
            <a:avLst/>
          </a:prstGeom>
        </p:spPr>
      </p:pic>
    </p:spTree>
    <p:extLst>
      <p:ext uri="{BB962C8B-B14F-4D97-AF65-F5344CB8AC3E}">
        <p14:creationId xmlns:p14="http://schemas.microsoft.com/office/powerpoint/2010/main" val="2781788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0" y="381000"/>
            <a:ext cx="9144000" cy="446276"/>
          </a:xfrm>
          <a:prstGeom prst="rect">
            <a:avLst/>
          </a:prstGeom>
          <a:noFill/>
        </p:spPr>
        <p:txBody>
          <a:bodyPr wrap="square" rtlCol="0">
            <a:spAutoFit/>
          </a:bodyPr>
          <a:lstStyle/>
          <a:p>
            <a:r>
              <a:rPr lang="en-US" sz="2300" b="1" dirty="0" smtClean="0">
                <a:solidFill>
                  <a:srgbClr val="7030A0"/>
                </a:solidFill>
              </a:rPr>
              <a:t>Speak </a:t>
            </a:r>
            <a:r>
              <a:rPr lang="en-US" sz="2300" b="1" dirty="0" smtClean="0">
                <a:solidFill>
                  <a:srgbClr val="7030A0"/>
                </a:solidFill>
              </a:rPr>
              <a:t>clearly, slowly, and loud enough to be heard by the audience</a:t>
            </a:r>
            <a:endParaRPr lang="en-US" sz="2300" b="1" dirty="0">
              <a:solidFill>
                <a:srgbClr val="7030A0"/>
              </a:solidFill>
            </a:endParaRPr>
          </a:p>
        </p:txBody>
      </p:sp>
      <p:pic>
        <p:nvPicPr>
          <p:cNvPr id="5" name="Picture 4"/>
          <p:cNvPicPr>
            <a:picLocks noChangeAspect="1"/>
          </p:cNvPicPr>
          <p:nvPr/>
        </p:nvPicPr>
        <p:blipFill>
          <a:blip r:embed="rId2"/>
          <a:stretch>
            <a:fillRect/>
          </a:stretch>
        </p:blipFill>
        <p:spPr>
          <a:xfrm>
            <a:off x="228600" y="827276"/>
            <a:ext cx="8610600" cy="5539486"/>
          </a:xfrm>
          <a:prstGeom prst="rect">
            <a:avLst/>
          </a:prstGeom>
        </p:spPr>
      </p:pic>
      <p:sp>
        <p:nvSpPr>
          <p:cNvPr id="6" name="TextBox 5"/>
          <p:cNvSpPr txBox="1"/>
          <p:nvPr/>
        </p:nvSpPr>
        <p:spPr>
          <a:xfrm>
            <a:off x="0" y="6334780"/>
            <a:ext cx="9144000" cy="523220"/>
          </a:xfrm>
          <a:prstGeom prst="rect">
            <a:avLst/>
          </a:prstGeom>
          <a:noFill/>
        </p:spPr>
        <p:txBody>
          <a:bodyPr wrap="square" rtlCol="0">
            <a:spAutoFit/>
          </a:bodyPr>
          <a:lstStyle/>
          <a:p>
            <a:r>
              <a:rPr lang="en-US" sz="1400" dirty="0" smtClean="0"/>
              <a:t>This image shows Democrat Senator Walter Mondale and Republican President Ronald Reagan during a debate in 1984. This image is courtesy of nytimes.com.</a:t>
            </a:r>
            <a:endParaRPr lang="en-US" sz="1400" dirty="0"/>
          </a:p>
        </p:txBody>
      </p:sp>
    </p:spTree>
    <p:extLst>
      <p:ext uri="{BB962C8B-B14F-4D97-AF65-F5344CB8AC3E}">
        <p14:creationId xmlns:p14="http://schemas.microsoft.com/office/powerpoint/2010/main" val="16491950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000" b="1" dirty="0" smtClean="0">
                <a:solidFill>
                  <a:srgbClr val="00B050"/>
                </a:solidFill>
              </a:rPr>
              <a:t>The judges/moderators will objectively vote on who they believe won the debate.</a:t>
            </a:r>
            <a:endParaRPr lang="en-US" sz="2000" b="1" dirty="0">
              <a:solidFill>
                <a:srgbClr val="00B050"/>
              </a:solidFill>
            </a:endParaRPr>
          </a:p>
        </p:txBody>
      </p:sp>
      <p:sp>
        <p:nvSpPr>
          <p:cNvPr id="3" name="TextBox 2"/>
          <p:cNvSpPr txBox="1"/>
          <p:nvPr/>
        </p:nvSpPr>
        <p:spPr>
          <a:xfrm>
            <a:off x="0" y="6255391"/>
            <a:ext cx="9144000" cy="738664"/>
          </a:xfrm>
          <a:prstGeom prst="rect">
            <a:avLst/>
          </a:prstGeom>
          <a:noFill/>
        </p:spPr>
        <p:txBody>
          <a:bodyPr wrap="square" rtlCol="0">
            <a:spAutoFit/>
          </a:bodyPr>
          <a:lstStyle/>
          <a:p>
            <a:r>
              <a:rPr lang="en-US" sz="1400" dirty="0" smtClean="0">
                <a:solidFill>
                  <a:srgbClr val="00B0F0"/>
                </a:solidFill>
              </a:rPr>
              <a:t>Notice we are not saying who is right or wrong, but who we believe won the debate.			              </a:t>
            </a:r>
            <a:r>
              <a:rPr lang="en-US" sz="1400" dirty="0" smtClean="0">
                <a:solidFill>
                  <a:prstClr val="black"/>
                </a:solidFill>
              </a:rPr>
              <a:t> </a:t>
            </a:r>
            <a:r>
              <a:rPr lang="en-US" sz="1400" dirty="0">
                <a:solidFill>
                  <a:prstClr val="black"/>
                </a:solidFill>
              </a:rPr>
              <a:t>This image is courtesy </a:t>
            </a:r>
            <a:r>
              <a:rPr lang="en-US" sz="1400" dirty="0" smtClean="0">
                <a:solidFill>
                  <a:prstClr val="black"/>
                </a:solidFill>
              </a:rPr>
              <a:t>of mannuhn.deviantart.com.</a:t>
            </a:r>
            <a:endParaRPr lang="en-US" sz="1400" dirty="0">
              <a:solidFill>
                <a:prstClr val="black"/>
              </a:solidFill>
            </a:endParaRPr>
          </a:p>
          <a:p>
            <a:r>
              <a:rPr lang="en-US" sz="1400" dirty="0" smtClean="0">
                <a:solidFill>
                  <a:srgbClr val="00B0F0"/>
                </a:solidFill>
              </a:rPr>
              <a:t> </a:t>
            </a:r>
            <a:endParaRPr lang="en-US" sz="1400" dirty="0">
              <a:solidFill>
                <a:srgbClr val="00B0F0"/>
              </a:solidFill>
            </a:endParaRPr>
          </a:p>
        </p:txBody>
      </p:sp>
      <p:pic>
        <p:nvPicPr>
          <p:cNvPr id="2050" name="Picture 2" descr="http://orig11.deviantart.net/ae22/f/2010/262/e/4/who__s_awesome__by_mahnnuh-d2z1k3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09599"/>
            <a:ext cx="7010400" cy="560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691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600"/>
          </a:xfrm>
        </p:spPr>
        <p:txBody>
          <a:bodyPr>
            <a:noAutofit/>
          </a:bodyPr>
          <a:lstStyle/>
          <a:p>
            <a:r>
              <a:rPr lang="en-US" sz="2300" b="1" dirty="0" smtClean="0">
                <a:solidFill>
                  <a:srgbClr val="00B050"/>
                </a:solidFill>
              </a:rPr>
              <a:t>Your final grade for the debate will be placed on the Debate Rubric.</a:t>
            </a:r>
            <a:endParaRPr lang="en-US" sz="2300" b="1" dirty="0">
              <a:solidFill>
                <a:srgbClr val="00B050"/>
              </a:solidFill>
            </a:endParaRPr>
          </a:p>
        </p:txBody>
      </p:sp>
      <p:sp>
        <p:nvSpPr>
          <p:cNvPr id="3" name="TextBox 2"/>
          <p:cNvSpPr txBox="1"/>
          <p:nvPr/>
        </p:nvSpPr>
        <p:spPr>
          <a:xfrm>
            <a:off x="0" y="6396334"/>
            <a:ext cx="9144000" cy="523220"/>
          </a:xfrm>
          <a:prstGeom prst="rect">
            <a:avLst/>
          </a:prstGeom>
          <a:noFill/>
        </p:spPr>
        <p:txBody>
          <a:bodyPr wrap="square" rtlCol="0">
            <a:spAutoFit/>
          </a:bodyPr>
          <a:lstStyle/>
          <a:p>
            <a:r>
              <a:rPr lang="en-US" sz="1400" dirty="0" smtClean="0">
                <a:solidFill>
                  <a:srgbClr val="00B0F0"/>
                </a:solidFill>
              </a:rPr>
              <a:t>One may earn extra points by either giving the opening argument or the closing argument to their side of the debate. </a:t>
            </a:r>
            <a:r>
              <a:rPr lang="en-US" sz="1400" dirty="0" smtClean="0"/>
              <a:t>This image was created by Robert </a:t>
            </a:r>
            <a:r>
              <a:rPr lang="en-US" sz="1400" dirty="0" err="1" smtClean="0"/>
              <a:t>Housch</a:t>
            </a:r>
            <a:r>
              <a:rPr lang="en-US" sz="1400" dirty="0" smtClean="0"/>
              <a:t>.</a:t>
            </a:r>
            <a:endParaRPr lang="en-US" sz="1400" dirty="0">
              <a:solidFill>
                <a:srgbClr val="00B0F0"/>
              </a:solidFill>
            </a:endParaRPr>
          </a:p>
        </p:txBody>
      </p:sp>
      <p:pic>
        <p:nvPicPr>
          <p:cNvPr id="1025" name="Picture 1" descr="W:\Teaching\History\Debates\LessonPlans\20152016\Debate\DebateRubric.jpg"/>
          <p:cNvPicPr>
            <a:picLocks noChangeAspect="1" noChangeArrowheads="1"/>
          </p:cNvPicPr>
          <p:nvPr/>
        </p:nvPicPr>
        <p:blipFill>
          <a:blip r:embed="rId2" cstate="print"/>
          <a:srcRect/>
          <a:stretch>
            <a:fillRect/>
          </a:stretch>
        </p:blipFill>
        <p:spPr bwMode="auto">
          <a:xfrm>
            <a:off x="2438400" y="533400"/>
            <a:ext cx="4267200" cy="591185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5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0" y="533400"/>
            <a:ext cx="9144000" cy="446276"/>
          </a:xfrm>
          <a:prstGeom prst="rect">
            <a:avLst/>
          </a:prstGeom>
          <a:noFill/>
        </p:spPr>
        <p:txBody>
          <a:bodyPr wrap="square" rtlCol="0">
            <a:spAutoFit/>
          </a:bodyPr>
          <a:lstStyle/>
          <a:p>
            <a:r>
              <a:rPr lang="en-US" sz="2300" b="1" dirty="0" smtClean="0">
                <a:solidFill>
                  <a:srgbClr val="7030A0"/>
                </a:solidFill>
              </a:rPr>
              <a:t>Speak </a:t>
            </a:r>
            <a:r>
              <a:rPr lang="en-US" sz="2300" b="1" dirty="0" smtClean="0">
                <a:solidFill>
                  <a:srgbClr val="7030A0"/>
                </a:solidFill>
              </a:rPr>
              <a:t>with passion and excitement </a:t>
            </a:r>
            <a:endParaRPr lang="en-US" sz="2300" b="1" dirty="0">
              <a:solidFill>
                <a:srgbClr val="7030A0"/>
              </a:solidFill>
            </a:endParaRPr>
          </a:p>
        </p:txBody>
      </p:sp>
      <p:pic>
        <p:nvPicPr>
          <p:cNvPr id="4" name="Picture 3"/>
          <p:cNvPicPr>
            <a:picLocks noChangeAspect="1"/>
          </p:cNvPicPr>
          <p:nvPr/>
        </p:nvPicPr>
        <p:blipFill>
          <a:blip r:embed="rId2"/>
          <a:stretch>
            <a:fillRect/>
          </a:stretch>
        </p:blipFill>
        <p:spPr>
          <a:xfrm>
            <a:off x="0" y="942665"/>
            <a:ext cx="9144000" cy="5147187"/>
          </a:xfrm>
          <a:prstGeom prst="rect">
            <a:avLst/>
          </a:prstGeom>
        </p:spPr>
      </p:pic>
      <p:sp>
        <p:nvSpPr>
          <p:cNvPr id="5" name="TextBox 4"/>
          <p:cNvSpPr txBox="1"/>
          <p:nvPr/>
        </p:nvSpPr>
        <p:spPr>
          <a:xfrm>
            <a:off x="0" y="6089852"/>
            <a:ext cx="9144000" cy="523220"/>
          </a:xfrm>
          <a:prstGeom prst="rect">
            <a:avLst/>
          </a:prstGeom>
          <a:noFill/>
        </p:spPr>
        <p:txBody>
          <a:bodyPr wrap="square" rtlCol="0">
            <a:spAutoFit/>
          </a:bodyPr>
          <a:lstStyle/>
          <a:p>
            <a:r>
              <a:rPr lang="en-US" sz="1400" dirty="0" smtClean="0"/>
              <a:t>This image shows Republican Governor George W. Bush and Democrat Vice President Al Gore during a Presidential Debate in 2000.</a:t>
            </a:r>
            <a:endParaRPr lang="en-US" sz="1400" dirty="0"/>
          </a:p>
        </p:txBody>
      </p:sp>
    </p:spTree>
    <p:extLst>
      <p:ext uri="{BB962C8B-B14F-4D97-AF65-F5344CB8AC3E}">
        <p14:creationId xmlns:p14="http://schemas.microsoft.com/office/powerpoint/2010/main" val="15281983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838199"/>
          </a:xfrm>
        </p:spPr>
        <p:txBody>
          <a:bodyPr>
            <a:noAutofit/>
          </a:bodyPr>
          <a:lstStyle/>
          <a:p>
            <a:r>
              <a:rPr lang="en-US" sz="2800" b="1" dirty="0" smtClean="0">
                <a:solidFill>
                  <a:srgbClr val="00B050"/>
                </a:solidFill>
              </a:rPr>
              <a:t>As someone moves to the podium to speak, everyone will give them a drum roll on your desks.</a:t>
            </a:r>
            <a:endParaRPr lang="en-US" sz="2800" b="1" dirty="0">
              <a:solidFill>
                <a:srgbClr val="00B050"/>
              </a:solidFill>
            </a:endParaRPr>
          </a:p>
        </p:txBody>
      </p:sp>
      <p:sp>
        <p:nvSpPr>
          <p:cNvPr id="5" name="TextBox 4"/>
          <p:cNvSpPr txBox="1"/>
          <p:nvPr/>
        </p:nvSpPr>
        <p:spPr>
          <a:xfrm flipH="1">
            <a:off x="0" y="6334780"/>
            <a:ext cx="9144000" cy="523220"/>
          </a:xfrm>
          <a:prstGeom prst="rect">
            <a:avLst/>
          </a:prstGeom>
          <a:noFill/>
        </p:spPr>
        <p:txBody>
          <a:bodyPr wrap="square" rtlCol="0">
            <a:spAutoFit/>
          </a:bodyPr>
          <a:lstStyle/>
          <a:p>
            <a:pPr algn="ctr"/>
            <a:r>
              <a:rPr lang="en-US" sz="1400" dirty="0" smtClean="0">
                <a:solidFill>
                  <a:prstClr val="black"/>
                </a:solidFill>
              </a:rPr>
              <a:t>This photograph shows Beatles’ drummer </a:t>
            </a:r>
            <a:r>
              <a:rPr lang="en-US" sz="1400" dirty="0" err="1" smtClean="0">
                <a:solidFill>
                  <a:prstClr val="black"/>
                </a:solidFill>
              </a:rPr>
              <a:t>Ringo</a:t>
            </a:r>
            <a:r>
              <a:rPr lang="en-US" sz="1400" dirty="0" smtClean="0">
                <a:solidFill>
                  <a:prstClr val="black"/>
                </a:solidFill>
              </a:rPr>
              <a:t> Starr during </a:t>
            </a:r>
            <a:r>
              <a:rPr lang="en-US" sz="1400" smtClean="0">
                <a:solidFill>
                  <a:prstClr val="black"/>
                </a:solidFill>
              </a:rPr>
              <a:t>the band’s </a:t>
            </a:r>
            <a:r>
              <a:rPr lang="en-US" sz="1400" dirty="0" smtClean="0">
                <a:solidFill>
                  <a:prstClr val="black"/>
                </a:solidFill>
              </a:rPr>
              <a:t>performance on the Ed Sullivan Show on February 9, 1964. This image is courtesy of  pinterest.com</a:t>
            </a:r>
            <a:endParaRPr lang="en-US" sz="1400" dirty="0">
              <a:solidFill>
                <a:prstClr val="black"/>
              </a:solidFill>
            </a:endParaRPr>
          </a:p>
        </p:txBody>
      </p:sp>
      <p:pic>
        <p:nvPicPr>
          <p:cNvPr id="79874" name="Picture 2" descr="https://s-media-cache-ak0.pinimg.com/736x/e6/4f/e3/e64fe3d6af7a97143048ce6c18481796.jpg"/>
          <p:cNvPicPr>
            <a:picLocks noChangeAspect="1" noChangeArrowheads="1"/>
          </p:cNvPicPr>
          <p:nvPr/>
        </p:nvPicPr>
        <p:blipFill>
          <a:blip r:embed="rId2" cstate="print"/>
          <a:srcRect/>
          <a:stretch>
            <a:fillRect/>
          </a:stretch>
        </p:blipFill>
        <p:spPr bwMode="auto">
          <a:xfrm>
            <a:off x="2438400" y="838200"/>
            <a:ext cx="4191610" cy="5486400"/>
          </a:xfrm>
          <a:prstGeom prst="rect">
            <a:avLst/>
          </a:prstGeom>
          <a:noFill/>
        </p:spPr>
      </p:pic>
    </p:spTree>
    <p:extLst>
      <p:ext uri="{BB962C8B-B14F-4D97-AF65-F5344CB8AC3E}">
        <p14:creationId xmlns:p14="http://schemas.microsoft.com/office/powerpoint/2010/main" val="825196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838199"/>
          </a:xfrm>
        </p:spPr>
        <p:txBody>
          <a:bodyPr>
            <a:noAutofit/>
          </a:bodyPr>
          <a:lstStyle/>
          <a:p>
            <a:r>
              <a:rPr lang="en-US" sz="2800" b="1" dirty="0" smtClean="0">
                <a:solidFill>
                  <a:srgbClr val="00B050"/>
                </a:solidFill>
              </a:rPr>
              <a:t>Be prepared to come up when it is your turn. Don’t fumble around looking for your notes, etc…</a:t>
            </a:r>
            <a:endParaRPr lang="en-US" sz="2800" b="1" dirty="0">
              <a:solidFill>
                <a:srgbClr val="00B050"/>
              </a:solidFill>
            </a:endParaRPr>
          </a:p>
        </p:txBody>
      </p:sp>
      <p:sp>
        <p:nvSpPr>
          <p:cNvPr id="5" name="TextBox 4"/>
          <p:cNvSpPr txBox="1"/>
          <p:nvPr/>
        </p:nvSpPr>
        <p:spPr>
          <a:xfrm flipH="1">
            <a:off x="0" y="6334780"/>
            <a:ext cx="9144000" cy="523220"/>
          </a:xfrm>
          <a:prstGeom prst="rect">
            <a:avLst/>
          </a:prstGeom>
          <a:noFill/>
        </p:spPr>
        <p:txBody>
          <a:bodyPr wrap="square" rtlCol="0">
            <a:spAutoFit/>
          </a:bodyPr>
          <a:lstStyle/>
          <a:p>
            <a:pPr algn="ctr"/>
            <a:r>
              <a:rPr lang="en-US" sz="1400" dirty="0" smtClean="0">
                <a:solidFill>
                  <a:srgbClr val="00B0F0"/>
                </a:solidFill>
              </a:rPr>
              <a:t>It takes away from your amount of time, and it also takes away from the impact that your statement/rebuttal is supposed to make. </a:t>
            </a:r>
            <a:r>
              <a:rPr lang="en-US" sz="1400" dirty="0" smtClean="0">
                <a:solidFill>
                  <a:prstClr val="black"/>
                </a:solidFill>
              </a:rPr>
              <a:t>This image is courtesy of  pinterest.com</a:t>
            </a:r>
            <a:endParaRPr lang="en-US" sz="1400" dirty="0">
              <a:solidFill>
                <a:prstClr val="black"/>
              </a:solidFill>
            </a:endParaRPr>
          </a:p>
        </p:txBody>
      </p:sp>
      <p:pic>
        <p:nvPicPr>
          <p:cNvPr id="1026" name="Picture 2" descr="https://pbs.twimg.com/profile_images/654030978206277632/InfvcWQI.jpg"/>
          <p:cNvPicPr>
            <a:picLocks noChangeAspect="1" noChangeArrowheads="1"/>
          </p:cNvPicPr>
          <p:nvPr/>
        </p:nvPicPr>
        <p:blipFill>
          <a:blip r:embed="rId2" cstate="print"/>
          <a:srcRect/>
          <a:stretch>
            <a:fillRect/>
          </a:stretch>
        </p:blipFill>
        <p:spPr bwMode="auto">
          <a:xfrm>
            <a:off x="1828799" y="914400"/>
            <a:ext cx="5606423" cy="5410200"/>
          </a:xfrm>
          <a:prstGeom prst="rect">
            <a:avLst/>
          </a:prstGeom>
          <a:noFill/>
        </p:spPr>
      </p:pic>
    </p:spTree>
    <p:extLst>
      <p:ext uri="{BB962C8B-B14F-4D97-AF65-F5344CB8AC3E}">
        <p14:creationId xmlns:p14="http://schemas.microsoft.com/office/powerpoint/2010/main" val="825196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838199"/>
          </a:xfrm>
        </p:spPr>
        <p:txBody>
          <a:bodyPr>
            <a:noAutofit/>
          </a:bodyPr>
          <a:lstStyle/>
          <a:p>
            <a:r>
              <a:rPr lang="en-US" sz="2600" b="1" dirty="0" smtClean="0">
                <a:solidFill>
                  <a:schemeClr val="accent2">
                    <a:lumMod val="50000"/>
                  </a:schemeClr>
                </a:solidFill>
              </a:rPr>
              <a:t>When you are speaking, </a:t>
            </a:r>
            <a:r>
              <a:rPr lang="en-US" sz="2600" b="1" dirty="0" smtClean="0">
                <a:solidFill>
                  <a:srgbClr val="00B050"/>
                </a:solidFill>
              </a:rPr>
              <a:t>have your head up and look at your audience, </a:t>
            </a:r>
            <a:r>
              <a:rPr lang="en-US" sz="2600" b="1" dirty="0" smtClean="0">
                <a:solidFill>
                  <a:srgbClr val="FF0000"/>
                </a:solidFill>
              </a:rPr>
              <a:t>don’t only have your head down reading your notes.</a:t>
            </a:r>
            <a:endParaRPr lang="en-US" sz="2600" b="1" dirty="0">
              <a:solidFill>
                <a:srgbClr val="FF0000"/>
              </a:solidFill>
            </a:endParaRPr>
          </a:p>
        </p:txBody>
      </p:sp>
      <p:sp>
        <p:nvSpPr>
          <p:cNvPr id="4" name="TextBox 3"/>
          <p:cNvSpPr txBox="1"/>
          <p:nvPr/>
        </p:nvSpPr>
        <p:spPr>
          <a:xfrm>
            <a:off x="0" y="5334000"/>
            <a:ext cx="9144000" cy="954107"/>
          </a:xfrm>
          <a:prstGeom prst="rect">
            <a:avLst/>
          </a:prstGeom>
          <a:noFill/>
        </p:spPr>
        <p:txBody>
          <a:bodyPr wrap="square" rtlCol="0">
            <a:spAutoFit/>
          </a:bodyPr>
          <a:lstStyle/>
          <a:p>
            <a:pPr eaLnBrk="0" hangingPunct="0"/>
            <a:r>
              <a:rPr lang="en-US" sz="1400" dirty="0" smtClean="0">
                <a:solidFill>
                  <a:srgbClr val="00B0F0"/>
                </a:solidFill>
              </a:rPr>
              <a:t>Try to say what you want to say as much in your own words as possible. </a:t>
            </a:r>
            <a:r>
              <a:rPr lang="en-US" sz="1400" dirty="0" smtClean="0"/>
              <a:t>This image shows a scene from the fourth Lincoln-Douglas Debate in Charleston, Illinois, on September 18, 1858. Abraham Lincoln is speaking. Senator Stephen A. Douglas is seated to the left of Lincoln. This image was created by Robert Marshall Root (1863-1937). This image is courtesy of art-now-and-then.blogspot.com.</a:t>
            </a:r>
            <a:endParaRPr lang="en-US" sz="1400" dirty="0"/>
          </a:p>
        </p:txBody>
      </p:sp>
      <p:pic>
        <p:nvPicPr>
          <p:cNvPr id="6" name="Picture 2" descr="http://onthebrinkofdisunion-theelectionof1860.weebly.com/uploads/1/6/0/7/16073760/6035942_orig.jpeg?466"/>
          <p:cNvPicPr>
            <a:picLocks noChangeAspect="1" noChangeArrowheads="1"/>
          </p:cNvPicPr>
          <p:nvPr/>
        </p:nvPicPr>
        <p:blipFill>
          <a:blip r:embed="rId2" cstate="print"/>
          <a:srcRect/>
          <a:stretch>
            <a:fillRect/>
          </a:stretch>
        </p:blipFill>
        <p:spPr bwMode="auto">
          <a:xfrm>
            <a:off x="0" y="838200"/>
            <a:ext cx="9144000" cy="4513263"/>
          </a:xfrm>
          <a:prstGeom prst="rect">
            <a:avLst/>
          </a:prstGeom>
          <a:noFill/>
          <a:ln w="9525">
            <a:noFill/>
            <a:miter lim="800000"/>
            <a:headEnd/>
            <a:tailEnd/>
          </a:ln>
        </p:spPr>
      </p:pic>
    </p:spTree>
    <p:extLst>
      <p:ext uri="{BB962C8B-B14F-4D97-AF65-F5344CB8AC3E}">
        <p14:creationId xmlns:p14="http://schemas.microsoft.com/office/powerpoint/2010/main" val="2564804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599"/>
          </a:xfrm>
        </p:spPr>
        <p:txBody>
          <a:bodyPr>
            <a:noAutofit/>
          </a:bodyPr>
          <a:lstStyle/>
          <a:p>
            <a:r>
              <a:rPr lang="en-US" sz="1600" b="1" dirty="0" smtClean="0">
                <a:solidFill>
                  <a:srgbClr val="00B050"/>
                </a:solidFill>
              </a:rPr>
              <a:t>When you make your one minute statement, or your rebuttal, don’t just give us facts, or stories. </a:t>
            </a:r>
            <a:r>
              <a:rPr lang="en-US" sz="1600" b="1" dirty="0" smtClean="0">
                <a:solidFill>
                  <a:srgbClr val="7030A0"/>
                </a:solidFill>
              </a:rPr>
              <a:t>Inform us how the facts and stories help to support your position, or to discredit the opposition’s position. </a:t>
            </a:r>
            <a:endParaRPr lang="en-US" sz="1600" b="1" dirty="0">
              <a:solidFill>
                <a:srgbClr val="7030A0"/>
              </a:solidFill>
            </a:endParaRPr>
          </a:p>
        </p:txBody>
      </p:sp>
      <p:sp>
        <p:nvSpPr>
          <p:cNvPr id="4" name="TextBox 3"/>
          <p:cNvSpPr txBox="1"/>
          <p:nvPr/>
        </p:nvSpPr>
        <p:spPr>
          <a:xfrm>
            <a:off x="0" y="6400800"/>
            <a:ext cx="9144000" cy="307777"/>
          </a:xfrm>
          <a:prstGeom prst="rect">
            <a:avLst/>
          </a:prstGeom>
          <a:noFill/>
        </p:spPr>
        <p:txBody>
          <a:bodyPr wrap="square" rtlCol="0">
            <a:spAutoFit/>
          </a:bodyPr>
          <a:lstStyle/>
          <a:p>
            <a:pPr eaLnBrk="0" hangingPunct="0"/>
            <a:r>
              <a:rPr lang="en-US" sz="1400" dirty="0" smtClean="0">
                <a:solidFill>
                  <a:srgbClr val="00B0F0"/>
                </a:solidFill>
              </a:rPr>
              <a:t>Just standing up and spouting off facts without context is not very effective. </a:t>
            </a:r>
            <a:r>
              <a:rPr lang="en-US" sz="1400" dirty="0" smtClean="0"/>
              <a:t>This image is courtesy of politifact.com.</a:t>
            </a:r>
            <a:endParaRPr lang="en-US" sz="1400" dirty="0"/>
          </a:p>
        </p:txBody>
      </p:sp>
      <p:pic>
        <p:nvPicPr>
          <p:cNvPr id="1026" name="Picture 2" descr="http://static.politifact.com.s3.amazonaws.com/politifact%2Fphotos%2FGYI_594646995_502021706.JPG"/>
          <p:cNvPicPr>
            <a:picLocks noChangeAspect="1" noChangeArrowheads="1"/>
          </p:cNvPicPr>
          <p:nvPr/>
        </p:nvPicPr>
        <p:blipFill>
          <a:blip r:embed="rId2" cstate="print"/>
          <a:srcRect/>
          <a:stretch>
            <a:fillRect/>
          </a:stretch>
        </p:blipFill>
        <p:spPr bwMode="auto">
          <a:xfrm>
            <a:off x="0" y="609600"/>
            <a:ext cx="9144000" cy="5834744"/>
          </a:xfrm>
          <a:prstGeom prst="rect">
            <a:avLst/>
          </a:prstGeom>
          <a:noFill/>
        </p:spPr>
      </p:pic>
    </p:spTree>
    <p:extLst>
      <p:ext uri="{BB962C8B-B14F-4D97-AF65-F5344CB8AC3E}">
        <p14:creationId xmlns:p14="http://schemas.microsoft.com/office/powerpoint/2010/main" val="2564804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838199"/>
          </a:xfrm>
        </p:spPr>
        <p:txBody>
          <a:bodyPr>
            <a:noAutofit/>
          </a:bodyPr>
          <a:lstStyle/>
          <a:p>
            <a:r>
              <a:rPr lang="en-US" sz="2800" b="1" dirty="0" smtClean="0">
                <a:solidFill>
                  <a:srgbClr val="00B050"/>
                </a:solidFill>
              </a:rPr>
              <a:t>If you are giving the opening or closing statement, don’t be thrown off when the teacher tells you “30 Seconds.”</a:t>
            </a:r>
            <a:endParaRPr lang="en-US" sz="2800" b="1" dirty="0">
              <a:solidFill>
                <a:srgbClr val="00B050"/>
              </a:solidFill>
            </a:endParaRPr>
          </a:p>
        </p:txBody>
      </p:sp>
      <p:sp>
        <p:nvSpPr>
          <p:cNvPr id="4" name="TextBox 3"/>
          <p:cNvSpPr txBox="1"/>
          <p:nvPr/>
        </p:nvSpPr>
        <p:spPr>
          <a:xfrm>
            <a:off x="0" y="5029200"/>
            <a:ext cx="9144000" cy="523220"/>
          </a:xfrm>
          <a:prstGeom prst="rect">
            <a:avLst/>
          </a:prstGeom>
          <a:noFill/>
        </p:spPr>
        <p:txBody>
          <a:bodyPr wrap="square" rtlCol="0">
            <a:spAutoFit/>
          </a:bodyPr>
          <a:lstStyle/>
          <a:p>
            <a:r>
              <a:rPr lang="en-US" sz="1400" dirty="0" smtClean="0">
                <a:solidFill>
                  <a:srgbClr val="00B0F0"/>
                </a:solidFill>
              </a:rPr>
              <a:t>That is just a warning to let you know how much time that you have to complete your opening or closing statement. </a:t>
            </a:r>
            <a:r>
              <a:rPr lang="en-US" sz="1400" dirty="0" smtClean="0"/>
              <a:t>This image is courtesy of digitalgrowth.ca.</a:t>
            </a:r>
            <a:endParaRPr lang="en-US" sz="1400" dirty="0"/>
          </a:p>
        </p:txBody>
      </p:sp>
      <p:pic>
        <p:nvPicPr>
          <p:cNvPr id="76802" name="Picture 2" descr="http://digitalgrowth.ca/wp-content/uploads/2014/09/30seconds-to-greatness.jpg"/>
          <p:cNvPicPr>
            <a:picLocks noChangeAspect="1" noChangeArrowheads="1"/>
          </p:cNvPicPr>
          <p:nvPr/>
        </p:nvPicPr>
        <p:blipFill>
          <a:blip r:embed="rId2" cstate="print"/>
          <a:srcRect/>
          <a:stretch>
            <a:fillRect/>
          </a:stretch>
        </p:blipFill>
        <p:spPr bwMode="auto">
          <a:xfrm>
            <a:off x="0" y="838199"/>
            <a:ext cx="9144000" cy="4223659"/>
          </a:xfrm>
          <a:prstGeom prst="rect">
            <a:avLst/>
          </a:prstGeom>
          <a:noFill/>
        </p:spPr>
      </p:pic>
    </p:spTree>
    <p:extLst>
      <p:ext uri="{BB962C8B-B14F-4D97-AF65-F5344CB8AC3E}">
        <p14:creationId xmlns:p14="http://schemas.microsoft.com/office/powerpoint/2010/main" val="1801445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599"/>
          </a:xfrm>
        </p:spPr>
        <p:txBody>
          <a:bodyPr>
            <a:noAutofit/>
          </a:bodyPr>
          <a:lstStyle/>
          <a:p>
            <a:r>
              <a:rPr lang="en-US" sz="1800" b="1" dirty="0" smtClean="0">
                <a:solidFill>
                  <a:srgbClr val="00B050"/>
                </a:solidFill>
              </a:rPr>
              <a:t>Another reason to keep your head up is if you are giving a </a:t>
            </a:r>
            <a:r>
              <a:rPr lang="en-US" sz="1800" b="1" dirty="0" smtClean="0">
                <a:solidFill>
                  <a:srgbClr val="7030A0"/>
                </a:solidFill>
              </a:rPr>
              <a:t>one minute statement or rebuttal</a:t>
            </a:r>
            <a:r>
              <a:rPr lang="en-US" sz="1800" b="1" dirty="0" smtClean="0">
                <a:solidFill>
                  <a:srgbClr val="00B050"/>
                </a:solidFill>
              </a:rPr>
              <a:t>, the teacher will hold up </a:t>
            </a:r>
            <a:r>
              <a:rPr lang="en-US" sz="1800" b="1" dirty="0" smtClean="0">
                <a:solidFill>
                  <a:srgbClr val="FF0000"/>
                </a:solidFill>
              </a:rPr>
              <a:t>10 fingers </a:t>
            </a:r>
            <a:r>
              <a:rPr lang="en-US" sz="1800" b="1" dirty="0" smtClean="0">
                <a:solidFill>
                  <a:srgbClr val="00B050"/>
                </a:solidFill>
              </a:rPr>
              <a:t>when </a:t>
            </a:r>
            <a:r>
              <a:rPr lang="en-US" sz="1800" b="1" dirty="0" smtClean="0">
                <a:solidFill>
                  <a:srgbClr val="FF0000"/>
                </a:solidFill>
              </a:rPr>
              <a:t>ten seconds </a:t>
            </a:r>
            <a:r>
              <a:rPr lang="en-US" sz="1800" b="1" dirty="0" smtClean="0">
                <a:solidFill>
                  <a:srgbClr val="00B050"/>
                </a:solidFill>
              </a:rPr>
              <a:t>are left, and count down.</a:t>
            </a:r>
            <a:endParaRPr lang="en-US" sz="1800" b="1" dirty="0">
              <a:solidFill>
                <a:srgbClr val="00B050"/>
              </a:solidFill>
            </a:endParaRPr>
          </a:p>
        </p:txBody>
      </p:sp>
      <p:sp>
        <p:nvSpPr>
          <p:cNvPr id="4" name="TextBox 3"/>
          <p:cNvSpPr txBox="1"/>
          <p:nvPr/>
        </p:nvSpPr>
        <p:spPr>
          <a:xfrm>
            <a:off x="0" y="5715000"/>
            <a:ext cx="9144000" cy="523220"/>
          </a:xfrm>
          <a:prstGeom prst="rect">
            <a:avLst/>
          </a:prstGeom>
          <a:noFill/>
        </p:spPr>
        <p:txBody>
          <a:bodyPr wrap="square" rtlCol="0">
            <a:spAutoFit/>
          </a:bodyPr>
          <a:lstStyle/>
          <a:p>
            <a:r>
              <a:rPr lang="en-US" sz="1400" dirty="0" smtClean="0">
                <a:solidFill>
                  <a:srgbClr val="FF0000"/>
                </a:solidFill>
              </a:rPr>
              <a:t>Don’t panic</a:t>
            </a:r>
            <a:r>
              <a:rPr lang="en-US" sz="1400" dirty="0" smtClean="0">
                <a:solidFill>
                  <a:srgbClr val="00B0F0"/>
                </a:solidFill>
              </a:rPr>
              <a:t>, this is just for you to know to “wrap up” whatever statement that you are making. </a:t>
            </a:r>
            <a:r>
              <a:rPr lang="en-US" sz="1400" dirty="0" smtClean="0"/>
              <a:t>This image is courtesy of Wikimedia Commons. </a:t>
            </a:r>
            <a:r>
              <a:rPr lang="en-US" sz="1400" dirty="0" smtClean="0">
                <a:solidFill>
                  <a:srgbClr val="00B0F0"/>
                </a:solidFill>
              </a:rPr>
              <a:t>  </a:t>
            </a:r>
            <a:endParaRPr lang="en-US" sz="1400" dirty="0">
              <a:solidFill>
                <a:srgbClr val="00B0F0"/>
              </a:solidFill>
            </a:endParaRPr>
          </a:p>
        </p:txBody>
      </p:sp>
      <p:pic>
        <p:nvPicPr>
          <p:cNvPr id="75778" name="Picture 2" descr="https://upload.wikimedia.org/wikipedia/commons/1/1b/Two_hand,_ten_fingers.jpg"/>
          <p:cNvPicPr>
            <a:picLocks noChangeAspect="1" noChangeArrowheads="1"/>
          </p:cNvPicPr>
          <p:nvPr/>
        </p:nvPicPr>
        <p:blipFill>
          <a:blip r:embed="rId2" cstate="print"/>
          <a:srcRect/>
          <a:stretch>
            <a:fillRect/>
          </a:stretch>
        </p:blipFill>
        <p:spPr bwMode="auto">
          <a:xfrm>
            <a:off x="0" y="609600"/>
            <a:ext cx="9144000" cy="5120642"/>
          </a:xfrm>
          <a:prstGeom prst="rect">
            <a:avLst/>
          </a:prstGeom>
          <a:noFill/>
        </p:spPr>
      </p:pic>
    </p:spTree>
    <p:extLst>
      <p:ext uri="{BB962C8B-B14F-4D97-AF65-F5344CB8AC3E}">
        <p14:creationId xmlns:p14="http://schemas.microsoft.com/office/powerpoint/2010/main" val="1526859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500" b="1" dirty="0" smtClean="0">
                <a:solidFill>
                  <a:srgbClr val="00B050"/>
                </a:solidFill>
              </a:rPr>
              <a:t>When one finishes their statement or rebuttal, everyone will clap.</a:t>
            </a:r>
            <a:endParaRPr lang="en-US" sz="2500" b="1" dirty="0">
              <a:solidFill>
                <a:srgbClr val="00B050"/>
              </a:solidFill>
            </a:endParaRPr>
          </a:p>
        </p:txBody>
      </p:sp>
      <p:pic>
        <p:nvPicPr>
          <p:cNvPr id="78850" name="Picture 2" descr="http://cliparts.co/cliparts/di9/KXa/di9KXa6jT.png"/>
          <p:cNvPicPr>
            <a:picLocks noChangeAspect="1" noChangeArrowheads="1"/>
          </p:cNvPicPr>
          <p:nvPr/>
        </p:nvPicPr>
        <p:blipFill>
          <a:blip r:embed="rId2" cstate="print"/>
          <a:srcRect/>
          <a:stretch>
            <a:fillRect/>
          </a:stretch>
        </p:blipFill>
        <p:spPr bwMode="auto">
          <a:xfrm>
            <a:off x="1752600" y="457200"/>
            <a:ext cx="5715000" cy="5985711"/>
          </a:xfrm>
          <a:prstGeom prst="rect">
            <a:avLst/>
          </a:prstGeom>
          <a:noFill/>
        </p:spPr>
      </p:pic>
      <p:sp>
        <p:nvSpPr>
          <p:cNvPr id="5" name="TextBox 4"/>
          <p:cNvSpPr txBox="1"/>
          <p:nvPr/>
        </p:nvSpPr>
        <p:spPr>
          <a:xfrm>
            <a:off x="0" y="6400800"/>
            <a:ext cx="9144000" cy="523220"/>
          </a:xfrm>
          <a:prstGeom prst="rect">
            <a:avLst/>
          </a:prstGeom>
          <a:noFill/>
        </p:spPr>
        <p:txBody>
          <a:bodyPr wrap="square" rtlCol="0">
            <a:spAutoFit/>
          </a:bodyPr>
          <a:lstStyle/>
          <a:p>
            <a:r>
              <a:rPr lang="en-US" sz="1400" dirty="0" smtClean="0"/>
              <a:t>Of course how much everyone claps will depend on the quality of the statement or rebuttal. This image is courtesy of clipart.com.</a:t>
            </a:r>
            <a:endParaRPr lang="en-US" sz="1400" dirty="0"/>
          </a:p>
        </p:txBody>
      </p:sp>
    </p:spTree>
    <p:extLst>
      <p:ext uri="{BB962C8B-B14F-4D97-AF65-F5344CB8AC3E}">
        <p14:creationId xmlns:p14="http://schemas.microsoft.com/office/powerpoint/2010/main" val="1914101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r>
              <a:rPr lang="en-US" sz="2300" dirty="0" smtClean="0">
                <a:solidFill>
                  <a:srgbClr val="00B050"/>
                </a:solidFill>
              </a:rPr>
              <a:t>No debater is allowed to speak </a:t>
            </a:r>
            <a:r>
              <a:rPr lang="en-US" sz="2300" dirty="0" smtClean="0">
                <a:solidFill>
                  <a:srgbClr val="FF0000"/>
                </a:solidFill>
              </a:rPr>
              <a:t>3</a:t>
            </a:r>
            <a:r>
              <a:rPr lang="en-US" sz="2300" dirty="0" smtClean="0">
                <a:solidFill>
                  <a:srgbClr val="00B050"/>
                </a:solidFill>
              </a:rPr>
              <a:t> times until everyone else on their team has had a chance to speak at least </a:t>
            </a:r>
            <a:r>
              <a:rPr lang="en-US" sz="2300" dirty="0" smtClean="0">
                <a:solidFill>
                  <a:srgbClr val="FF0000"/>
                </a:solidFill>
              </a:rPr>
              <a:t>1 time</a:t>
            </a:r>
            <a:r>
              <a:rPr lang="en-US" sz="2300" dirty="0" smtClean="0">
                <a:solidFill>
                  <a:srgbClr val="00B050"/>
                </a:solidFill>
              </a:rPr>
              <a:t>.</a:t>
            </a:r>
            <a:endParaRPr lang="en-US" sz="2300" b="1" dirty="0">
              <a:solidFill>
                <a:srgbClr val="00B050"/>
              </a:solidFill>
            </a:endParaRPr>
          </a:p>
        </p:txBody>
      </p:sp>
      <p:sp>
        <p:nvSpPr>
          <p:cNvPr id="3" name="TextBox 2"/>
          <p:cNvSpPr txBox="1"/>
          <p:nvPr/>
        </p:nvSpPr>
        <p:spPr>
          <a:xfrm>
            <a:off x="0" y="6400800"/>
            <a:ext cx="9067800" cy="738664"/>
          </a:xfrm>
          <a:prstGeom prst="rect">
            <a:avLst/>
          </a:prstGeom>
          <a:noFill/>
        </p:spPr>
        <p:txBody>
          <a:bodyPr wrap="square" rtlCol="0">
            <a:spAutoFit/>
          </a:bodyPr>
          <a:lstStyle/>
          <a:p>
            <a:r>
              <a:rPr lang="en-US" sz="1400" dirty="0" smtClean="0">
                <a:solidFill>
                  <a:srgbClr val="00B0F0"/>
                </a:solidFill>
              </a:rPr>
              <a:t>If there is extra time, we </a:t>
            </a:r>
            <a:r>
              <a:rPr lang="en-US" sz="1400" dirty="0" smtClean="0">
                <a:solidFill>
                  <a:srgbClr val="FF0000"/>
                </a:solidFill>
              </a:rPr>
              <a:t>might</a:t>
            </a:r>
            <a:r>
              <a:rPr lang="en-US" sz="1400" dirty="0" smtClean="0">
                <a:solidFill>
                  <a:srgbClr val="00B0F0"/>
                </a:solidFill>
              </a:rPr>
              <a:t> have a chance for optional rebuttals, which are listed on your debate script. </a:t>
            </a:r>
            <a:r>
              <a:rPr lang="en-US" sz="1400" dirty="0" smtClean="0">
                <a:solidFill>
                  <a:prstClr val="black"/>
                </a:solidFill>
              </a:rPr>
              <a:t>This </a:t>
            </a:r>
            <a:r>
              <a:rPr lang="en-US" sz="1400" dirty="0">
                <a:solidFill>
                  <a:prstClr val="black"/>
                </a:solidFill>
              </a:rPr>
              <a:t>image is courtesy </a:t>
            </a:r>
            <a:r>
              <a:rPr lang="en-US" sz="1400" dirty="0" smtClean="0">
                <a:solidFill>
                  <a:prstClr val="black"/>
                </a:solidFill>
              </a:rPr>
              <a:t>of www.quazoo.com</a:t>
            </a:r>
            <a:endParaRPr lang="en-US" sz="1400" dirty="0">
              <a:solidFill>
                <a:prstClr val="black"/>
              </a:solidFill>
            </a:endParaRPr>
          </a:p>
          <a:p>
            <a:endParaRPr lang="en-US" sz="1400" dirty="0">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838199"/>
            <a:ext cx="8839201" cy="5606345"/>
          </a:xfrm>
          <a:prstGeom prst="rect">
            <a:avLst/>
          </a:prstGeom>
        </p:spPr>
      </p:pic>
    </p:spTree>
    <p:extLst>
      <p:ext uri="{BB962C8B-B14F-4D97-AF65-F5344CB8AC3E}">
        <p14:creationId xmlns:p14="http://schemas.microsoft.com/office/powerpoint/2010/main" val="2598799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07366"/>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15240" y="554503"/>
            <a:ext cx="9144000" cy="461665"/>
          </a:xfrm>
          <a:prstGeom prst="rect">
            <a:avLst/>
          </a:prstGeom>
          <a:noFill/>
        </p:spPr>
        <p:txBody>
          <a:bodyPr wrap="square" rtlCol="0">
            <a:spAutoFit/>
          </a:bodyPr>
          <a:lstStyle/>
          <a:p>
            <a:r>
              <a:rPr lang="en-US" sz="2400" b="1" dirty="0" smtClean="0">
                <a:solidFill>
                  <a:srgbClr val="7030A0"/>
                </a:solidFill>
              </a:rPr>
              <a:t>Be Polite and Courteous</a:t>
            </a:r>
            <a:endParaRPr lang="en-US" sz="2400" b="1" dirty="0">
              <a:solidFill>
                <a:srgbClr val="7030A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009637"/>
            <a:ext cx="8077200" cy="5401948"/>
          </a:xfrm>
          <a:prstGeom prst="rect">
            <a:avLst/>
          </a:prstGeom>
        </p:spPr>
      </p:pic>
      <p:sp>
        <p:nvSpPr>
          <p:cNvPr id="5" name="TextBox 4"/>
          <p:cNvSpPr txBox="1"/>
          <p:nvPr/>
        </p:nvSpPr>
        <p:spPr>
          <a:xfrm flipH="1">
            <a:off x="15240" y="6411585"/>
            <a:ext cx="9128760" cy="523220"/>
          </a:xfrm>
          <a:prstGeom prst="rect">
            <a:avLst/>
          </a:prstGeom>
          <a:noFill/>
        </p:spPr>
        <p:txBody>
          <a:bodyPr wrap="square" rtlCol="0">
            <a:spAutoFit/>
          </a:bodyPr>
          <a:lstStyle/>
          <a:p>
            <a:pPr algn="ctr"/>
            <a:r>
              <a:rPr lang="en-US" sz="1400" dirty="0" smtClean="0">
                <a:solidFill>
                  <a:prstClr val="black"/>
                </a:solidFill>
              </a:rPr>
              <a:t>This image shows Republican candidate Mitt Romney and Democrat President Barack Obama during their 2012 debate. </a:t>
            </a:r>
          </a:p>
          <a:p>
            <a:pPr algn="ctr"/>
            <a:r>
              <a:rPr lang="en-US" sz="1400" dirty="0" smtClean="0">
                <a:solidFill>
                  <a:prstClr val="black"/>
                </a:solidFill>
              </a:rPr>
              <a:t>This </a:t>
            </a:r>
            <a:r>
              <a:rPr lang="en-US" sz="1400" dirty="0" smtClean="0">
                <a:solidFill>
                  <a:prstClr val="black"/>
                </a:solidFill>
              </a:rPr>
              <a:t>image is courtesy of  www.sfgate.com</a:t>
            </a:r>
            <a:endParaRPr lang="en-US" sz="1400" dirty="0">
              <a:solidFill>
                <a:prstClr val="black"/>
              </a:solidFill>
            </a:endParaRPr>
          </a:p>
        </p:txBody>
      </p:sp>
    </p:spTree>
    <p:extLst>
      <p:ext uri="{BB962C8B-B14F-4D97-AF65-F5344CB8AC3E}">
        <p14:creationId xmlns:p14="http://schemas.microsoft.com/office/powerpoint/2010/main" val="825196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400" b="1" dirty="0" smtClean="0">
                <a:solidFill>
                  <a:srgbClr val="00B050"/>
                </a:solidFill>
              </a:rPr>
              <a:t>While both sides speak, students should be taking notes </a:t>
            </a:r>
            <a:r>
              <a:rPr lang="en-US" sz="2400" b="1" dirty="0" smtClean="0">
                <a:solidFill>
                  <a:srgbClr val="7030A0"/>
                </a:solidFill>
              </a:rPr>
              <a:t>on the debate script</a:t>
            </a:r>
            <a:r>
              <a:rPr lang="en-US" sz="2400" b="1" dirty="0" smtClean="0">
                <a:solidFill>
                  <a:srgbClr val="00B050"/>
                </a:solidFill>
              </a:rPr>
              <a:t> to help them during the time when it is their turn to speak.</a:t>
            </a:r>
            <a:endParaRPr lang="en-US" sz="2400" b="1" dirty="0">
              <a:solidFill>
                <a:srgbClr val="00B050"/>
              </a:solidFill>
            </a:endParaRPr>
          </a:p>
        </p:txBody>
      </p:sp>
      <p:sp>
        <p:nvSpPr>
          <p:cNvPr id="3" name="TextBox 2"/>
          <p:cNvSpPr txBox="1"/>
          <p:nvPr/>
        </p:nvSpPr>
        <p:spPr>
          <a:xfrm>
            <a:off x="0" y="6119336"/>
            <a:ext cx="9144000" cy="954107"/>
          </a:xfrm>
          <a:prstGeom prst="rect">
            <a:avLst/>
          </a:prstGeom>
          <a:noFill/>
        </p:spPr>
        <p:txBody>
          <a:bodyPr wrap="square" rtlCol="0">
            <a:spAutoFit/>
          </a:bodyPr>
          <a:lstStyle/>
          <a:p>
            <a:r>
              <a:rPr lang="en-US" sz="1400" dirty="0" smtClean="0">
                <a:solidFill>
                  <a:srgbClr val="00B0F0"/>
                </a:solidFill>
              </a:rPr>
              <a:t>At this point, one should be taking notes to help you in your rebuttal, and to respond to the other side’s rebuttal. Keep your head down, do not show much emotion. Do not show your opponent how effective or laughable their arguments are. You will let them know how laughable their arguments are during the rebuttal.</a:t>
            </a:r>
            <a:r>
              <a:rPr lang="en-US" sz="1400" dirty="0" smtClean="0">
                <a:solidFill>
                  <a:prstClr val="black"/>
                </a:solidFill>
              </a:rPr>
              <a:t> </a:t>
            </a:r>
            <a:r>
              <a:rPr lang="en-US" sz="1400" dirty="0">
                <a:solidFill>
                  <a:prstClr val="black"/>
                </a:solidFill>
              </a:rPr>
              <a:t>This image is courtesy </a:t>
            </a:r>
            <a:r>
              <a:rPr lang="en-US" sz="1400" dirty="0" smtClean="0">
                <a:solidFill>
                  <a:prstClr val="black"/>
                </a:solidFill>
              </a:rPr>
              <a:t>of hercampus.com.</a:t>
            </a:r>
            <a:endParaRPr lang="en-US" sz="1400" dirty="0">
              <a:solidFill>
                <a:prstClr val="black"/>
              </a:solidFill>
            </a:endParaRPr>
          </a:p>
          <a:p>
            <a:endParaRPr lang="en-US" sz="1400" dirty="0">
              <a:solidFill>
                <a:srgbClr val="00B0F0"/>
              </a:solidFill>
            </a:endParaRPr>
          </a:p>
        </p:txBody>
      </p:sp>
      <p:pic>
        <p:nvPicPr>
          <p:cNvPr id="2050" name="Picture 2" descr="http://www.hercampus.com/sites/default/files/2014/10/05/note%20taking%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838200"/>
            <a:ext cx="8724900" cy="5234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068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400" b="1" dirty="0" smtClean="0">
                <a:solidFill>
                  <a:srgbClr val="00B050"/>
                </a:solidFill>
              </a:rPr>
              <a:t>Another reason to keep your head down and take notes is that you are graded by how much you are paying attention during the debate.</a:t>
            </a:r>
            <a:endParaRPr lang="en-US" sz="2400" b="1" dirty="0">
              <a:solidFill>
                <a:srgbClr val="00B050"/>
              </a:solidFill>
            </a:endParaRPr>
          </a:p>
        </p:txBody>
      </p:sp>
      <p:sp>
        <p:nvSpPr>
          <p:cNvPr id="3" name="TextBox 2"/>
          <p:cNvSpPr txBox="1"/>
          <p:nvPr/>
        </p:nvSpPr>
        <p:spPr>
          <a:xfrm>
            <a:off x="0" y="6324600"/>
            <a:ext cx="9144000" cy="738664"/>
          </a:xfrm>
          <a:prstGeom prst="rect">
            <a:avLst/>
          </a:prstGeom>
          <a:noFill/>
        </p:spPr>
        <p:txBody>
          <a:bodyPr wrap="square" rtlCol="0">
            <a:spAutoFit/>
          </a:bodyPr>
          <a:lstStyle/>
          <a:p>
            <a:r>
              <a:rPr lang="en-US" sz="1400" dirty="0" smtClean="0">
                <a:solidFill>
                  <a:srgbClr val="00B0F0"/>
                </a:solidFill>
              </a:rPr>
              <a:t>One of the ways that your teacher can tell if you are paying attention is by the notes that you take. </a:t>
            </a:r>
            <a:r>
              <a:rPr lang="en-US" sz="1400" dirty="0" smtClean="0">
                <a:solidFill>
                  <a:prstClr val="black"/>
                </a:solidFill>
              </a:rPr>
              <a:t>This image was created by Mr. Robert </a:t>
            </a:r>
            <a:r>
              <a:rPr lang="en-US" sz="1400" dirty="0" err="1" smtClean="0">
                <a:solidFill>
                  <a:prstClr val="black"/>
                </a:solidFill>
              </a:rPr>
              <a:t>Housch</a:t>
            </a:r>
            <a:r>
              <a:rPr lang="en-US" sz="1400" dirty="0" smtClean="0">
                <a:solidFill>
                  <a:prstClr val="black"/>
                </a:solidFill>
              </a:rPr>
              <a:t>.</a:t>
            </a:r>
            <a:endParaRPr lang="en-US" sz="1400" dirty="0">
              <a:solidFill>
                <a:prstClr val="black"/>
              </a:solidFill>
            </a:endParaRPr>
          </a:p>
          <a:p>
            <a:endParaRPr lang="en-US" sz="1400" dirty="0">
              <a:solidFill>
                <a:srgbClr val="00B0F0"/>
              </a:solidFill>
            </a:endParaRPr>
          </a:p>
        </p:txBody>
      </p:sp>
      <p:pic>
        <p:nvPicPr>
          <p:cNvPr id="67585" name="Picture 1" descr="W:\Teaching\History\Debates\LessonPlans\20152016\PrivacyvsSecurity\RubricLeadershipNotes.jpg"/>
          <p:cNvPicPr>
            <a:picLocks noChangeAspect="1" noChangeArrowheads="1"/>
          </p:cNvPicPr>
          <p:nvPr/>
        </p:nvPicPr>
        <p:blipFill>
          <a:blip r:embed="rId2" cstate="print"/>
          <a:srcRect/>
          <a:stretch>
            <a:fillRect/>
          </a:stretch>
        </p:blipFill>
        <p:spPr bwMode="auto">
          <a:xfrm>
            <a:off x="2133600" y="838200"/>
            <a:ext cx="5029200" cy="5517303"/>
          </a:xfrm>
          <a:prstGeom prst="rect">
            <a:avLst/>
          </a:prstGeom>
          <a:noFill/>
        </p:spPr>
      </p:pic>
    </p:spTree>
    <p:extLst>
      <p:ext uri="{BB962C8B-B14F-4D97-AF65-F5344CB8AC3E}">
        <p14:creationId xmlns:p14="http://schemas.microsoft.com/office/powerpoint/2010/main" val="1914106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400" b="1" dirty="0" smtClean="0">
                <a:solidFill>
                  <a:srgbClr val="00B050"/>
                </a:solidFill>
              </a:rPr>
              <a:t>Leadership is judged by how well you work with your fellow students in your huddles and how “engaged” you are in the huddles.</a:t>
            </a:r>
            <a:endParaRPr lang="en-US" sz="2400" b="1" dirty="0">
              <a:solidFill>
                <a:srgbClr val="00B050"/>
              </a:solidFill>
            </a:endParaRPr>
          </a:p>
        </p:txBody>
      </p:sp>
      <p:sp>
        <p:nvSpPr>
          <p:cNvPr id="3" name="TextBox 2"/>
          <p:cNvSpPr txBox="1"/>
          <p:nvPr/>
        </p:nvSpPr>
        <p:spPr>
          <a:xfrm>
            <a:off x="0" y="6172200"/>
            <a:ext cx="9144000" cy="954107"/>
          </a:xfrm>
          <a:prstGeom prst="rect">
            <a:avLst/>
          </a:prstGeom>
          <a:noFill/>
        </p:spPr>
        <p:txBody>
          <a:bodyPr wrap="square" rtlCol="0">
            <a:spAutoFit/>
          </a:bodyPr>
          <a:lstStyle/>
          <a:p>
            <a:r>
              <a:rPr lang="en-US" sz="1400" dirty="0" smtClean="0">
                <a:solidFill>
                  <a:srgbClr val="00B0F0"/>
                </a:solidFill>
              </a:rPr>
              <a:t>Don’t just sit back and let everyone else talk all the time. Take charge of your own learning, and if you have something to say, attempt to say it. You are graded on your participation, not only on what your group does. </a:t>
            </a:r>
            <a:r>
              <a:rPr lang="en-US" sz="1400" dirty="0" smtClean="0">
                <a:solidFill>
                  <a:prstClr val="black"/>
                </a:solidFill>
              </a:rPr>
              <a:t>This image was created by Mr. Robert </a:t>
            </a:r>
            <a:r>
              <a:rPr lang="en-US" sz="1400" dirty="0" err="1" smtClean="0">
                <a:solidFill>
                  <a:prstClr val="black"/>
                </a:solidFill>
              </a:rPr>
              <a:t>Housch</a:t>
            </a:r>
            <a:r>
              <a:rPr lang="en-US" sz="1400" dirty="0" smtClean="0">
                <a:solidFill>
                  <a:prstClr val="black"/>
                </a:solidFill>
              </a:rPr>
              <a:t>.</a:t>
            </a:r>
            <a:endParaRPr lang="en-US" sz="1400" dirty="0">
              <a:solidFill>
                <a:prstClr val="black"/>
              </a:solidFill>
            </a:endParaRPr>
          </a:p>
          <a:p>
            <a:endParaRPr lang="en-US" sz="1400" dirty="0">
              <a:solidFill>
                <a:srgbClr val="00B0F0"/>
              </a:solidFill>
            </a:endParaRPr>
          </a:p>
        </p:txBody>
      </p:sp>
      <p:pic>
        <p:nvPicPr>
          <p:cNvPr id="95234" name="Picture 2" descr="https://marciebrockbookmarketingmaven.files.wordpress.com/2012/06/group-huddle.jpg"/>
          <p:cNvPicPr>
            <a:picLocks noChangeAspect="1" noChangeArrowheads="1"/>
          </p:cNvPicPr>
          <p:nvPr/>
        </p:nvPicPr>
        <p:blipFill>
          <a:blip r:embed="rId2" cstate="print"/>
          <a:srcRect/>
          <a:stretch>
            <a:fillRect/>
          </a:stretch>
        </p:blipFill>
        <p:spPr bwMode="auto">
          <a:xfrm>
            <a:off x="533400" y="838200"/>
            <a:ext cx="8077200" cy="5384801"/>
          </a:xfrm>
          <a:prstGeom prst="rect">
            <a:avLst/>
          </a:prstGeom>
          <a:noFill/>
        </p:spPr>
      </p:pic>
    </p:spTree>
    <p:extLst>
      <p:ext uri="{BB962C8B-B14F-4D97-AF65-F5344CB8AC3E}">
        <p14:creationId xmlns:p14="http://schemas.microsoft.com/office/powerpoint/2010/main" val="1914106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762000"/>
          </a:xfrm>
        </p:spPr>
        <p:txBody>
          <a:bodyPr>
            <a:noAutofit/>
          </a:bodyPr>
          <a:lstStyle/>
          <a:p>
            <a:r>
              <a:rPr lang="en-US" sz="1800" b="1" dirty="0" smtClean="0">
                <a:solidFill>
                  <a:srgbClr val="00B050"/>
                </a:solidFill>
              </a:rPr>
              <a:t>If someone says something outlandish, and/or controversial on the other side, you should answer that statement during the rebuttal. </a:t>
            </a:r>
            <a:r>
              <a:rPr lang="en-US" sz="1800" b="1" dirty="0" smtClean="0">
                <a:solidFill>
                  <a:srgbClr val="FF0000"/>
                </a:solidFill>
              </a:rPr>
              <a:t>Don’t ignore it. Go after their statement. </a:t>
            </a:r>
            <a:endParaRPr lang="en-US" sz="1800" b="1" dirty="0">
              <a:solidFill>
                <a:srgbClr val="FF0000"/>
              </a:solidFill>
            </a:endParaRPr>
          </a:p>
        </p:txBody>
      </p:sp>
      <p:sp>
        <p:nvSpPr>
          <p:cNvPr id="3" name="TextBox 2"/>
          <p:cNvSpPr txBox="1"/>
          <p:nvPr/>
        </p:nvSpPr>
        <p:spPr>
          <a:xfrm>
            <a:off x="0" y="6324600"/>
            <a:ext cx="9144000" cy="738664"/>
          </a:xfrm>
          <a:prstGeom prst="rect">
            <a:avLst/>
          </a:prstGeom>
          <a:noFill/>
        </p:spPr>
        <p:txBody>
          <a:bodyPr wrap="square" rtlCol="0">
            <a:spAutoFit/>
          </a:bodyPr>
          <a:lstStyle/>
          <a:p>
            <a:r>
              <a:rPr lang="en-US" sz="1400" dirty="0" smtClean="0">
                <a:solidFill>
                  <a:srgbClr val="00B0F0"/>
                </a:solidFill>
              </a:rPr>
              <a:t>If you ignore it, then you must think the statement is true, and the other side will receive credit for making a “point” during the debate. Don’t “talk past each other,” engage your opponent. </a:t>
            </a:r>
            <a:r>
              <a:rPr lang="en-US" sz="1400" dirty="0" smtClean="0">
                <a:solidFill>
                  <a:prstClr val="black"/>
                </a:solidFill>
              </a:rPr>
              <a:t>This image is courtesy of usnews.com.</a:t>
            </a:r>
            <a:endParaRPr lang="en-US" sz="1400" dirty="0">
              <a:solidFill>
                <a:prstClr val="black"/>
              </a:solidFill>
            </a:endParaRPr>
          </a:p>
          <a:p>
            <a:endParaRPr lang="en-US" sz="1400" dirty="0">
              <a:solidFill>
                <a:srgbClr val="00B0F0"/>
              </a:solidFill>
            </a:endParaRPr>
          </a:p>
        </p:txBody>
      </p:sp>
      <p:pic>
        <p:nvPicPr>
          <p:cNvPr id="96260" name="Picture 4" descr="http://www.usnews.com/cmsmedia/79/68d35316e416795ed1b70dba1d2752/media:30d5ef26680b4c8a8d3a0c3140e0dad2GOP2016Debate.JPEG"/>
          <p:cNvPicPr>
            <a:picLocks noChangeAspect="1" noChangeArrowheads="1"/>
          </p:cNvPicPr>
          <p:nvPr/>
        </p:nvPicPr>
        <p:blipFill>
          <a:blip r:embed="rId2" cstate="print"/>
          <a:srcRect/>
          <a:stretch>
            <a:fillRect/>
          </a:stretch>
        </p:blipFill>
        <p:spPr bwMode="auto">
          <a:xfrm>
            <a:off x="0" y="685800"/>
            <a:ext cx="9144000" cy="5631544"/>
          </a:xfrm>
          <a:prstGeom prst="rect">
            <a:avLst/>
          </a:prstGeom>
          <a:noFill/>
        </p:spPr>
      </p:pic>
    </p:spTree>
    <p:extLst>
      <p:ext uri="{BB962C8B-B14F-4D97-AF65-F5344CB8AC3E}">
        <p14:creationId xmlns:p14="http://schemas.microsoft.com/office/powerpoint/2010/main" val="1914106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Use your Debate Scripts to understand exactly where we are in the debate, and what is being said in the debate.</a:t>
            </a:r>
            <a:endParaRPr lang="en-US" sz="2600" b="1" dirty="0">
              <a:solidFill>
                <a:srgbClr val="00B050"/>
              </a:solidFill>
            </a:endParaRPr>
          </a:p>
        </p:txBody>
      </p:sp>
      <p:sp>
        <p:nvSpPr>
          <p:cNvPr id="3" name="TextBox 2"/>
          <p:cNvSpPr txBox="1"/>
          <p:nvPr/>
        </p:nvSpPr>
        <p:spPr>
          <a:xfrm>
            <a:off x="0" y="6324600"/>
            <a:ext cx="9144000" cy="738664"/>
          </a:xfrm>
          <a:prstGeom prst="rect">
            <a:avLst/>
          </a:prstGeom>
          <a:noFill/>
        </p:spPr>
        <p:txBody>
          <a:bodyPr wrap="square" rtlCol="0">
            <a:spAutoFit/>
          </a:bodyPr>
          <a:lstStyle/>
          <a:p>
            <a:r>
              <a:rPr lang="en-US" sz="1400" dirty="0" smtClean="0">
                <a:solidFill>
                  <a:srgbClr val="00B0F0"/>
                </a:solidFill>
              </a:rPr>
              <a:t>The debate script shows step by step who is supposed to speak and when. The speakers and their subjects should also be on the board in front of you. Copy them down on the script. </a:t>
            </a:r>
            <a:r>
              <a:rPr lang="en-US" sz="1400" dirty="0" smtClean="0">
                <a:solidFill>
                  <a:prstClr val="black"/>
                </a:solidFill>
              </a:rPr>
              <a:t>This image was created by Mr. Robert </a:t>
            </a:r>
            <a:r>
              <a:rPr lang="en-US" sz="1400" dirty="0" err="1" smtClean="0">
                <a:solidFill>
                  <a:prstClr val="black"/>
                </a:solidFill>
              </a:rPr>
              <a:t>Housch</a:t>
            </a:r>
            <a:r>
              <a:rPr lang="en-US" sz="1400" dirty="0" smtClean="0">
                <a:solidFill>
                  <a:prstClr val="black"/>
                </a:solidFill>
              </a:rPr>
              <a:t>.</a:t>
            </a:r>
            <a:endParaRPr lang="en-US" sz="1400" dirty="0">
              <a:solidFill>
                <a:prstClr val="black"/>
              </a:solidFill>
            </a:endParaRPr>
          </a:p>
          <a:p>
            <a:endParaRPr lang="en-US" sz="1400" dirty="0">
              <a:solidFill>
                <a:srgbClr val="00B0F0"/>
              </a:solidFill>
            </a:endParaRPr>
          </a:p>
        </p:txBody>
      </p:sp>
      <p:pic>
        <p:nvPicPr>
          <p:cNvPr id="8194" name="Picture 2" descr="W:\Teaching\History\Debates\LessonPlans\20152016\Debate\DebateScript1stPage.jpg"/>
          <p:cNvPicPr>
            <a:picLocks noChangeAspect="1" noChangeArrowheads="1"/>
          </p:cNvPicPr>
          <p:nvPr/>
        </p:nvPicPr>
        <p:blipFill>
          <a:blip r:embed="rId2" cstate="print"/>
          <a:srcRect/>
          <a:stretch>
            <a:fillRect/>
          </a:stretch>
        </p:blipFill>
        <p:spPr bwMode="auto">
          <a:xfrm>
            <a:off x="1905000" y="838200"/>
            <a:ext cx="5548122" cy="5486400"/>
          </a:xfrm>
          <a:prstGeom prst="rect">
            <a:avLst/>
          </a:prstGeom>
          <a:noFill/>
        </p:spPr>
      </p:pic>
    </p:spTree>
    <p:extLst>
      <p:ext uri="{BB962C8B-B14F-4D97-AF65-F5344CB8AC3E}">
        <p14:creationId xmlns:p14="http://schemas.microsoft.com/office/powerpoint/2010/main" val="1914106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400"/>
          </a:xfrm>
        </p:spPr>
        <p:txBody>
          <a:bodyPr>
            <a:noAutofit/>
          </a:bodyPr>
          <a:lstStyle/>
          <a:p>
            <a:r>
              <a:rPr lang="en-US" sz="2600" b="1" dirty="0" smtClean="0">
                <a:solidFill>
                  <a:srgbClr val="00B050"/>
                </a:solidFill>
              </a:rPr>
              <a:t>Take your debate scripts with you into your “huddles.”</a:t>
            </a:r>
            <a:endParaRPr lang="en-US" sz="2600" b="1" dirty="0">
              <a:solidFill>
                <a:srgbClr val="00B050"/>
              </a:solidFill>
            </a:endParaRPr>
          </a:p>
        </p:txBody>
      </p:sp>
      <p:sp>
        <p:nvSpPr>
          <p:cNvPr id="3" name="TextBox 2"/>
          <p:cNvSpPr txBox="1"/>
          <p:nvPr/>
        </p:nvSpPr>
        <p:spPr>
          <a:xfrm>
            <a:off x="0" y="6324600"/>
            <a:ext cx="9144000" cy="738664"/>
          </a:xfrm>
          <a:prstGeom prst="rect">
            <a:avLst/>
          </a:prstGeom>
          <a:noFill/>
        </p:spPr>
        <p:txBody>
          <a:bodyPr wrap="square" rtlCol="0">
            <a:spAutoFit/>
          </a:bodyPr>
          <a:lstStyle/>
          <a:p>
            <a:r>
              <a:rPr lang="en-US" sz="1400" dirty="0" smtClean="0">
                <a:solidFill>
                  <a:srgbClr val="00B0F0"/>
                </a:solidFill>
              </a:rPr>
              <a:t>Taking notes during the huddles will help you to know exactly what you want to say during a rebuttal. </a:t>
            </a:r>
            <a:r>
              <a:rPr lang="en-US" sz="1400" dirty="0" smtClean="0">
                <a:solidFill>
                  <a:prstClr val="black"/>
                </a:solidFill>
              </a:rPr>
              <a:t>This image is courtesy of memegenerator.net.</a:t>
            </a:r>
            <a:endParaRPr lang="en-US" sz="1400" dirty="0">
              <a:solidFill>
                <a:prstClr val="black"/>
              </a:solidFill>
            </a:endParaRPr>
          </a:p>
          <a:p>
            <a:endParaRPr lang="en-US" sz="1400" dirty="0">
              <a:solidFill>
                <a:srgbClr val="00B0F0"/>
              </a:solidFill>
            </a:endParaRPr>
          </a:p>
        </p:txBody>
      </p:sp>
      <p:pic>
        <p:nvPicPr>
          <p:cNvPr id="98306" name="Picture 2" descr="http://cdn.meme.am/instances/55470835.jpg"/>
          <p:cNvPicPr>
            <a:picLocks noChangeAspect="1" noChangeArrowheads="1"/>
          </p:cNvPicPr>
          <p:nvPr/>
        </p:nvPicPr>
        <p:blipFill>
          <a:blip r:embed="rId2" cstate="print"/>
          <a:srcRect/>
          <a:stretch>
            <a:fillRect/>
          </a:stretch>
        </p:blipFill>
        <p:spPr bwMode="auto">
          <a:xfrm>
            <a:off x="1371600" y="457200"/>
            <a:ext cx="6400800" cy="5888737"/>
          </a:xfrm>
          <a:prstGeom prst="rect">
            <a:avLst/>
          </a:prstGeom>
          <a:noFill/>
        </p:spPr>
      </p:pic>
    </p:spTree>
    <p:extLst>
      <p:ext uri="{BB962C8B-B14F-4D97-AF65-F5344CB8AC3E}">
        <p14:creationId xmlns:p14="http://schemas.microsoft.com/office/powerpoint/2010/main" val="1914106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31527682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debate ends with closing statements from both sides.</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The “Proposition” side speaks first, followed by the “Opposition” side. In the final huddle, the students will decide which student will represent them by giving the closing statement for their side.</a:t>
            </a:r>
            <a:r>
              <a:rPr lang="en-US" sz="1400" dirty="0">
                <a:solidFill>
                  <a:prstClr val="black"/>
                </a:solidFill>
              </a:rPr>
              <a:t> This image is courtesy </a:t>
            </a:r>
            <a:r>
              <a:rPr lang="en-US" sz="1400" dirty="0" smtClean="0">
                <a:solidFill>
                  <a:prstClr val="black"/>
                </a:solidFill>
              </a:rPr>
              <a:t>of www2.humboldteducation.com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 y="838199"/>
            <a:ext cx="8953500" cy="5029201"/>
          </a:xfrm>
          <a:prstGeom prst="rect">
            <a:avLst/>
          </a:prstGeom>
        </p:spPr>
      </p:pic>
    </p:spTree>
    <p:extLst>
      <p:ext uri="{BB962C8B-B14F-4D97-AF65-F5344CB8AC3E}">
        <p14:creationId xmlns:p14="http://schemas.microsoft.com/office/powerpoint/2010/main" val="13124964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300" b="1" dirty="0" smtClean="0">
                <a:solidFill>
                  <a:srgbClr val="00B050"/>
                </a:solidFill>
              </a:rPr>
              <a:t>The students will objectively vote on who they believe won the debate.</a:t>
            </a:r>
            <a:endParaRPr lang="en-US" sz="2300" b="1" dirty="0">
              <a:solidFill>
                <a:srgbClr val="00B050"/>
              </a:solidFill>
            </a:endParaRPr>
          </a:p>
        </p:txBody>
      </p:sp>
      <p:sp>
        <p:nvSpPr>
          <p:cNvPr id="3" name="TextBox 2"/>
          <p:cNvSpPr txBox="1"/>
          <p:nvPr/>
        </p:nvSpPr>
        <p:spPr>
          <a:xfrm>
            <a:off x="0" y="6255391"/>
            <a:ext cx="9144000" cy="738664"/>
          </a:xfrm>
          <a:prstGeom prst="rect">
            <a:avLst/>
          </a:prstGeom>
          <a:noFill/>
        </p:spPr>
        <p:txBody>
          <a:bodyPr wrap="square" rtlCol="0">
            <a:spAutoFit/>
          </a:bodyPr>
          <a:lstStyle/>
          <a:p>
            <a:r>
              <a:rPr lang="en-US" sz="1400" dirty="0" smtClean="0">
                <a:solidFill>
                  <a:srgbClr val="00B0F0"/>
                </a:solidFill>
              </a:rPr>
              <a:t>Notice we are not saying who is right or wrong, but who we believe won the debate.			              </a:t>
            </a:r>
            <a:r>
              <a:rPr lang="en-US" sz="1400" dirty="0" smtClean="0">
                <a:solidFill>
                  <a:prstClr val="black"/>
                </a:solidFill>
              </a:rPr>
              <a:t> </a:t>
            </a:r>
            <a:r>
              <a:rPr lang="en-US" sz="1400" dirty="0">
                <a:solidFill>
                  <a:prstClr val="black"/>
                </a:solidFill>
              </a:rPr>
              <a:t>This image is courtesy </a:t>
            </a:r>
            <a:r>
              <a:rPr lang="en-US" sz="1400" dirty="0" smtClean="0">
                <a:solidFill>
                  <a:prstClr val="black"/>
                </a:solidFill>
              </a:rPr>
              <a:t>of www.satirecartoonists.com</a:t>
            </a:r>
            <a:endParaRPr lang="en-US" sz="1400" dirty="0">
              <a:solidFill>
                <a:prstClr val="black"/>
              </a:solidFill>
            </a:endParaRPr>
          </a:p>
          <a:p>
            <a:r>
              <a:rPr lang="en-US" sz="1400" dirty="0" smtClean="0">
                <a:solidFill>
                  <a:srgbClr val="00B0F0"/>
                </a:solidFill>
              </a:rPr>
              <a:t> </a:t>
            </a:r>
            <a:endParaRPr lang="en-US" sz="1400" dirty="0">
              <a:solidFill>
                <a:srgbClr val="00B0F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85800"/>
            <a:ext cx="8153400" cy="5573210"/>
          </a:xfrm>
          <a:prstGeom prst="rect">
            <a:avLst/>
          </a:prstGeom>
        </p:spPr>
      </p:pic>
    </p:spTree>
    <p:extLst>
      <p:ext uri="{BB962C8B-B14F-4D97-AF65-F5344CB8AC3E}">
        <p14:creationId xmlns:p14="http://schemas.microsoft.com/office/powerpoint/2010/main" val="2666724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000" b="1" dirty="0" smtClean="0">
                <a:solidFill>
                  <a:srgbClr val="00B050"/>
                </a:solidFill>
              </a:rPr>
              <a:t>The judges/moderators will objectively vote on who they believe won the debate.</a:t>
            </a:r>
            <a:endParaRPr lang="en-US" sz="2000" b="1" dirty="0">
              <a:solidFill>
                <a:srgbClr val="00B050"/>
              </a:solidFill>
            </a:endParaRPr>
          </a:p>
        </p:txBody>
      </p:sp>
      <p:sp>
        <p:nvSpPr>
          <p:cNvPr id="3" name="TextBox 2"/>
          <p:cNvSpPr txBox="1"/>
          <p:nvPr/>
        </p:nvSpPr>
        <p:spPr>
          <a:xfrm>
            <a:off x="0" y="6255391"/>
            <a:ext cx="9144000" cy="738664"/>
          </a:xfrm>
          <a:prstGeom prst="rect">
            <a:avLst/>
          </a:prstGeom>
          <a:noFill/>
        </p:spPr>
        <p:txBody>
          <a:bodyPr wrap="square" rtlCol="0">
            <a:spAutoFit/>
          </a:bodyPr>
          <a:lstStyle/>
          <a:p>
            <a:r>
              <a:rPr lang="en-US" sz="1400" dirty="0" smtClean="0">
                <a:solidFill>
                  <a:srgbClr val="00B0F0"/>
                </a:solidFill>
              </a:rPr>
              <a:t>Notice we are not saying who is right or wrong, but who we believe won the debate.			              </a:t>
            </a:r>
            <a:r>
              <a:rPr lang="en-US" sz="1400" dirty="0" smtClean="0">
                <a:solidFill>
                  <a:prstClr val="black"/>
                </a:solidFill>
              </a:rPr>
              <a:t> </a:t>
            </a:r>
            <a:r>
              <a:rPr lang="en-US" sz="1400" dirty="0">
                <a:solidFill>
                  <a:prstClr val="black"/>
                </a:solidFill>
              </a:rPr>
              <a:t>This image is courtesy </a:t>
            </a:r>
            <a:r>
              <a:rPr lang="en-US" sz="1400" dirty="0" smtClean="0">
                <a:solidFill>
                  <a:prstClr val="black"/>
                </a:solidFill>
              </a:rPr>
              <a:t>of mannuhn.deviantart.com.</a:t>
            </a:r>
            <a:endParaRPr lang="en-US" sz="1400" dirty="0">
              <a:solidFill>
                <a:prstClr val="black"/>
              </a:solidFill>
            </a:endParaRPr>
          </a:p>
          <a:p>
            <a:r>
              <a:rPr lang="en-US" sz="1400" dirty="0" smtClean="0">
                <a:solidFill>
                  <a:srgbClr val="00B0F0"/>
                </a:solidFill>
              </a:rPr>
              <a:t> </a:t>
            </a:r>
            <a:endParaRPr lang="en-US" sz="1400" dirty="0">
              <a:solidFill>
                <a:srgbClr val="00B0F0"/>
              </a:solidFill>
            </a:endParaRPr>
          </a:p>
        </p:txBody>
      </p:sp>
      <p:pic>
        <p:nvPicPr>
          <p:cNvPr id="2050" name="Picture 2" descr="http://orig11.deviantart.net/ae22/f/2010/262/e/4/who__s_awesome__by_mahnnuh-d2z1k3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09599"/>
            <a:ext cx="7010400" cy="5602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689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607366"/>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13063" y="407312"/>
            <a:ext cx="9144000" cy="461665"/>
          </a:xfrm>
          <a:prstGeom prst="rect">
            <a:avLst/>
          </a:prstGeom>
          <a:noFill/>
        </p:spPr>
        <p:txBody>
          <a:bodyPr wrap="square" rtlCol="0">
            <a:spAutoFit/>
          </a:bodyPr>
          <a:lstStyle/>
          <a:p>
            <a:r>
              <a:rPr lang="en-US" sz="2400" b="1" dirty="0" smtClean="0">
                <a:solidFill>
                  <a:srgbClr val="7030A0"/>
                </a:solidFill>
              </a:rPr>
              <a:t>Listen </a:t>
            </a:r>
            <a:r>
              <a:rPr lang="en-US" sz="2400" b="1" dirty="0" smtClean="0">
                <a:solidFill>
                  <a:srgbClr val="7030A0"/>
                </a:solidFill>
              </a:rPr>
              <a:t>Carefully to Both Sides</a:t>
            </a:r>
            <a:endParaRPr lang="en-US" sz="2400" b="1" dirty="0">
              <a:solidFill>
                <a:srgbClr val="7030A0"/>
              </a:solidFill>
            </a:endParaRPr>
          </a:p>
        </p:txBody>
      </p:sp>
      <p:pic>
        <p:nvPicPr>
          <p:cNvPr id="4" name="Picture 3"/>
          <p:cNvPicPr>
            <a:picLocks noChangeAspect="1"/>
          </p:cNvPicPr>
          <p:nvPr/>
        </p:nvPicPr>
        <p:blipFill>
          <a:blip r:embed="rId2"/>
          <a:stretch>
            <a:fillRect/>
          </a:stretch>
        </p:blipFill>
        <p:spPr>
          <a:xfrm>
            <a:off x="1600200" y="831668"/>
            <a:ext cx="5497231" cy="5497231"/>
          </a:xfrm>
          <a:prstGeom prst="rect">
            <a:avLst/>
          </a:prstGeom>
        </p:spPr>
      </p:pic>
      <p:sp>
        <p:nvSpPr>
          <p:cNvPr id="5" name="TextBox 4"/>
          <p:cNvSpPr txBox="1"/>
          <p:nvPr/>
        </p:nvSpPr>
        <p:spPr>
          <a:xfrm>
            <a:off x="0" y="6339133"/>
            <a:ext cx="9130937" cy="523220"/>
          </a:xfrm>
          <a:prstGeom prst="rect">
            <a:avLst/>
          </a:prstGeom>
          <a:noFill/>
        </p:spPr>
        <p:txBody>
          <a:bodyPr wrap="square" rtlCol="0">
            <a:spAutoFit/>
          </a:bodyPr>
          <a:lstStyle/>
          <a:p>
            <a:r>
              <a:rPr lang="en-US" sz="1400" dirty="0" smtClean="0"/>
              <a:t>This image shows Republican Vice-President Richard M. Nixon and Democrat Senator John F. Kennedy during a 1960 debate. This image is courtesy of history.com.</a:t>
            </a:r>
            <a:endParaRPr lang="en-US" sz="1400" dirty="0"/>
          </a:p>
        </p:txBody>
      </p:sp>
    </p:spTree>
    <p:extLst>
      <p:ext uri="{BB962C8B-B14F-4D97-AF65-F5344CB8AC3E}">
        <p14:creationId xmlns:p14="http://schemas.microsoft.com/office/powerpoint/2010/main" val="1914101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600"/>
          </a:xfrm>
        </p:spPr>
        <p:txBody>
          <a:bodyPr>
            <a:noAutofit/>
          </a:bodyPr>
          <a:lstStyle/>
          <a:p>
            <a:r>
              <a:rPr lang="en-US" sz="2300" b="1" dirty="0" smtClean="0">
                <a:solidFill>
                  <a:srgbClr val="00B050"/>
                </a:solidFill>
              </a:rPr>
              <a:t>Your final grade for the debate will be placed on the Debate Rubric.</a:t>
            </a:r>
            <a:endParaRPr lang="en-US" sz="2300" b="1" dirty="0">
              <a:solidFill>
                <a:srgbClr val="00B050"/>
              </a:solidFill>
            </a:endParaRPr>
          </a:p>
        </p:txBody>
      </p:sp>
      <p:sp>
        <p:nvSpPr>
          <p:cNvPr id="3" name="TextBox 2"/>
          <p:cNvSpPr txBox="1"/>
          <p:nvPr/>
        </p:nvSpPr>
        <p:spPr>
          <a:xfrm>
            <a:off x="0" y="6396334"/>
            <a:ext cx="9144000" cy="523220"/>
          </a:xfrm>
          <a:prstGeom prst="rect">
            <a:avLst/>
          </a:prstGeom>
          <a:noFill/>
        </p:spPr>
        <p:txBody>
          <a:bodyPr wrap="square" rtlCol="0">
            <a:spAutoFit/>
          </a:bodyPr>
          <a:lstStyle/>
          <a:p>
            <a:r>
              <a:rPr lang="en-US" sz="1400" dirty="0" smtClean="0">
                <a:solidFill>
                  <a:srgbClr val="00B0F0"/>
                </a:solidFill>
              </a:rPr>
              <a:t>One may earn extra points by either giving the opening argument or the closing argument to their side of the debate. </a:t>
            </a:r>
            <a:r>
              <a:rPr lang="en-US" sz="1400" dirty="0" smtClean="0">
                <a:solidFill>
                  <a:prstClr val="black"/>
                </a:solidFill>
              </a:rPr>
              <a:t>This image was created by Robert </a:t>
            </a:r>
            <a:r>
              <a:rPr lang="en-US" sz="1400" dirty="0" err="1" smtClean="0">
                <a:solidFill>
                  <a:prstClr val="black"/>
                </a:solidFill>
              </a:rPr>
              <a:t>Housch</a:t>
            </a:r>
            <a:r>
              <a:rPr lang="en-US" sz="1400" dirty="0" smtClean="0">
                <a:solidFill>
                  <a:prstClr val="black"/>
                </a:solidFill>
              </a:rPr>
              <a:t>.</a:t>
            </a:r>
            <a:endParaRPr lang="en-US" sz="1400" dirty="0">
              <a:solidFill>
                <a:srgbClr val="00B0F0"/>
              </a:solidFill>
            </a:endParaRPr>
          </a:p>
        </p:txBody>
      </p:sp>
      <p:pic>
        <p:nvPicPr>
          <p:cNvPr id="1025" name="Picture 1" descr="W:\Teaching\History\Debates\LessonPlans\20152016\Debate\DebateRubric.jpg"/>
          <p:cNvPicPr>
            <a:picLocks noChangeAspect="1" noChangeArrowheads="1"/>
          </p:cNvPicPr>
          <p:nvPr/>
        </p:nvPicPr>
        <p:blipFill>
          <a:blip r:embed="rId2" cstate="print"/>
          <a:srcRect/>
          <a:stretch>
            <a:fillRect/>
          </a:stretch>
        </p:blipFill>
        <p:spPr bwMode="auto">
          <a:xfrm>
            <a:off x="2438400" y="533400"/>
            <a:ext cx="4267200" cy="5911851"/>
          </a:xfrm>
          <a:prstGeom prst="rect">
            <a:avLst/>
          </a:prstGeom>
          <a:noFill/>
        </p:spPr>
      </p:pic>
    </p:spTree>
    <p:extLst>
      <p:ext uri="{BB962C8B-B14F-4D97-AF65-F5344CB8AC3E}">
        <p14:creationId xmlns:p14="http://schemas.microsoft.com/office/powerpoint/2010/main" val="15309841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600"/>
          </a:xfrm>
        </p:spPr>
        <p:txBody>
          <a:bodyPr>
            <a:noAutofit/>
          </a:bodyPr>
          <a:lstStyle/>
          <a:p>
            <a:r>
              <a:rPr lang="en-US" sz="2000" b="1" dirty="0" smtClean="0">
                <a:solidFill>
                  <a:srgbClr val="00B050"/>
                </a:solidFill>
              </a:rPr>
              <a:t>Take a deep breath and let it out slowly, a good debater is a relaxed debater.</a:t>
            </a:r>
            <a:endParaRPr lang="en-US" sz="2000" b="1" dirty="0">
              <a:solidFill>
                <a:srgbClr val="00B050"/>
              </a:solidFill>
            </a:endParaRPr>
          </a:p>
        </p:txBody>
      </p:sp>
      <p:sp>
        <p:nvSpPr>
          <p:cNvPr id="3" name="TextBox 2"/>
          <p:cNvSpPr txBox="1"/>
          <p:nvPr/>
        </p:nvSpPr>
        <p:spPr>
          <a:xfrm>
            <a:off x="0" y="4953000"/>
            <a:ext cx="9144000" cy="307777"/>
          </a:xfrm>
          <a:prstGeom prst="rect">
            <a:avLst/>
          </a:prstGeom>
          <a:noFill/>
        </p:spPr>
        <p:txBody>
          <a:bodyPr wrap="square" rtlCol="0">
            <a:spAutoFit/>
          </a:bodyPr>
          <a:lstStyle/>
          <a:p>
            <a:r>
              <a:rPr lang="en-US" sz="1400" dirty="0" smtClean="0">
                <a:solidFill>
                  <a:srgbClr val="00B0F0"/>
                </a:solidFill>
              </a:rPr>
              <a:t>Now start thinking clearly. </a:t>
            </a:r>
            <a:r>
              <a:rPr lang="en-US" sz="1400" dirty="0" smtClean="0">
                <a:solidFill>
                  <a:prstClr val="black"/>
                </a:solidFill>
              </a:rPr>
              <a:t>This image is courtesy of harvard.edu.</a:t>
            </a:r>
            <a:endParaRPr lang="en-US" sz="1400" dirty="0">
              <a:solidFill>
                <a:srgbClr val="00B0F0"/>
              </a:solidFill>
            </a:endParaRPr>
          </a:p>
        </p:txBody>
      </p:sp>
      <p:pic>
        <p:nvPicPr>
          <p:cNvPr id="97282" name="Picture 2" descr="https://www.health.harvard.edu/newsletter/images/deep_breathing.jpg"/>
          <p:cNvPicPr>
            <a:picLocks noChangeAspect="1" noChangeArrowheads="1"/>
          </p:cNvPicPr>
          <p:nvPr/>
        </p:nvPicPr>
        <p:blipFill>
          <a:blip r:embed="rId2" cstate="print"/>
          <a:srcRect/>
          <a:stretch>
            <a:fillRect/>
          </a:stretch>
        </p:blipFill>
        <p:spPr bwMode="auto">
          <a:xfrm>
            <a:off x="0" y="533400"/>
            <a:ext cx="9129290" cy="4419600"/>
          </a:xfrm>
          <a:prstGeom prst="rect">
            <a:avLst/>
          </a:prstGeom>
          <a:noFill/>
        </p:spPr>
      </p:pic>
    </p:spTree>
    <p:extLst>
      <p:ext uri="{BB962C8B-B14F-4D97-AF65-F5344CB8AC3E}">
        <p14:creationId xmlns:p14="http://schemas.microsoft.com/office/powerpoint/2010/main" val="1530984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85799"/>
          </a:xfrm>
        </p:spPr>
        <p:txBody>
          <a:bodyPr>
            <a:normAutofit/>
          </a:bodyPr>
          <a:lstStyle/>
          <a:p>
            <a:r>
              <a:rPr lang="en-US" sz="2800" b="1" dirty="0" smtClean="0">
                <a:solidFill>
                  <a:srgbClr val="00B0F0"/>
                </a:solidFill>
              </a:rPr>
              <a:t>More immigrants </a:t>
            </a:r>
            <a:r>
              <a:rPr lang="en-US" sz="2800" b="1" dirty="0" smtClean="0">
                <a:solidFill>
                  <a:srgbClr val="00B0F0"/>
                </a:solidFill>
              </a:rPr>
              <a:t>should be allowed </a:t>
            </a:r>
            <a:r>
              <a:rPr lang="en-US" sz="2800" b="1" dirty="0" smtClean="0">
                <a:solidFill>
                  <a:srgbClr val="00B0F0"/>
                </a:solidFill>
              </a:rPr>
              <a:t>in the United States.</a:t>
            </a:r>
            <a:endParaRPr lang="en-US" sz="2800" b="1" dirty="0">
              <a:solidFill>
                <a:srgbClr val="00B0F0"/>
              </a:solidFill>
            </a:endParaRPr>
          </a:p>
        </p:txBody>
      </p:sp>
      <p:sp>
        <p:nvSpPr>
          <p:cNvPr id="3" name="TextBox 2"/>
          <p:cNvSpPr txBox="1"/>
          <p:nvPr/>
        </p:nvSpPr>
        <p:spPr>
          <a:xfrm>
            <a:off x="-32657" y="6400800"/>
            <a:ext cx="9144000" cy="307777"/>
          </a:xfrm>
          <a:prstGeom prst="rect">
            <a:avLst/>
          </a:prstGeom>
          <a:noFill/>
        </p:spPr>
        <p:txBody>
          <a:bodyPr wrap="square" rtlCol="0">
            <a:spAutoFit/>
          </a:bodyPr>
          <a:lstStyle/>
          <a:p>
            <a:r>
              <a:rPr lang="en-US" sz="1400" dirty="0" smtClean="0">
                <a:solidFill>
                  <a:prstClr val="black"/>
                </a:solidFill>
              </a:rPr>
              <a:t>This image is courtesy of usimmigrationjourney.com</a:t>
            </a:r>
            <a:endParaRPr lang="en-US" sz="1400" dirty="0">
              <a:solidFill>
                <a:prstClr val="black"/>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609600"/>
            <a:ext cx="8695495" cy="5791200"/>
          </a:xfrm>
          <a:prstGeom prst="rect">
            <a:avLst/>
          </a:prstGeom>
        </p:spPr>
      </p:pic>
    </p:spTree>
    <p:extLst>
      <p:ext uri="{BB962C8B-B14F-4D97-AF65-F5344CB8AC3E}">
        <p14:creationId xmlns:p14="http://schemas.microsoft.com/office/powerpoint/2010/main" val="25199247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 Opening Statement #1</a:t>
            </a:r>
            <a:br>
              <a:rPr lang="en-US" sz="2200" b="1" dirty="0" smtClean="0">
                <a:solidFill>
                  <a:srgbClr val="00B05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6137505"/>
            <a:ext cx="9144000" cy="954107"/>
          </a:xfrm>
          <a:prstGeom prst="rect">
            <a:avLst/>
          </a:prstGeom>
          <a:noFill/>
        </p:spPr>
        <p:txBody>
          <a:bodyPr wrap="square" rtlCol="0">
            <a:spAutoFit/>
          </a:bodyPr>
          <a:lstStyle/>
          <a:p>
            <a:pPr lvl="0"/>
            <a:r>
              <a:rPr lang="en-US" sz="1400" b="1" dirty="0">
                <a:solidFill>
                  <a:srgbClr val="00B0F0"/>
                </a:solidFill>
                <a:ea typeface="+mj-ea"/>
                <a:cs typeface="+mj-cs"/>
              </a:rPr>
              <a:t>Each opening statement will include </a:t>
            </a:r>
            <a:r>
              <a:rPr lang="en-US" sz="1400" b="1" dirty="0">
                <a:solidFill>
                  <a:srgbClr val="F79646">
                    <a:lumMod val="75000"/>
                  </a:srgbClr>
                </a:solidFill>
                <a:ea typeface="+mj-ea"/>
                <a:cs typeface="+mj-cs"/>
              </a:rPr>
              <a:t>both side’s opinion</a:t>
            </a:r>
            <a:r>
              <a:rPr lang="en-US" sz="1400" b="1" dirty="0">
                <a:solidFill>
                  <a:srgbClr val="00B0F0"/>
                </a:solidFill>
                <a:ea typeface="+mj-ea"/>
                <a:cs typeface="+mj-cs"/>
              </a:rPr>
              <a:t>, and a brief overview of the supporting evidence for those opinions.</a:t>
            </a:r>
            <a:r>
              <a:rPr lang="en-US" sz="1400" b="1" dirty="0">
                <a:solidFill>
                  <a:srgbClr val="00B050"/>
                </a:solidFill>
                <a:ea typeface="+mj-ea"/>
                <a:cs typeface="+mj-cs"/>
              </a:rPr>
              <a:t> </a:t>
            </a:r>
            <a:r>
              <a:rPr lang="en-US" sz="1400" dirty="0">
                <a:solidFill>
                  <a:srgbClr val="00B0F0"/>
                </a:solidFill>
              </a:rPr>
              <a:t>To understand an opponent’s weaknesses, one must understand their opinions and the source of their opinions.</a:t>
            </a:r>
            <a:r>
              <a:rPr lang="en-US" sz="1400" dirty="0">
                <a:solidFill>
                  <a:prstClr val="black"/>
                </a:solidFill>
              </a:rPr>
              <a:t> This image is courtesy of </a:t>
            </a:r>
            <a:r>
              <a:rPr lang="en-US" sz="1400" dirty="0" smtClean="0">
                <a:solidFill>
                  <a:prstClr val="black"/>
                </a:solidFill>
              </a:rPr>
              <a:t>englin.net.</a:t>
            </a:r>
            <a:endParaRPr lang="en-US" sz="1400" dirty="0">
              <a:solidFill>
                <a:prstClr val="black"/>
              </a:solidFill>
            </a:endParaRPr>
          </a:p>
          <a:p>
            <a:endParaRPr lang="en-US" sz="1400" dirty="0">
              <a:solidFill>
                <a:srgbClr val="00B0F0"/>
              </a:solidFill>
            </a:endParaRPr>
          </a:p>
        </p:txBody>
      </p:sp>
      <p:pic>
        <p:nvPicPr>
          <p:cNvPr id="1030" name="Picture 6" descr="https://encrypted-tbn2.gstatic.com/images?q=tbn:ANd9GcQTq28xiQ1sTRa6u7JuyB5TjcfOpTjCBj0HanSWBiLaQcb3hbXgT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716" y="1142999"/>
            <a:ext cx="7527176" cy="49945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Opening Statement #1</a:t>
            </a:r>
            <a:br>
              <a:rPr lang="en-US" sz="2200" b="1" dirty="0" smtClean="0">
                <a:solidFill>
                  <a:srgbClr val="FF000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6137505"/>
            <a:ext cx="9144000" cy="954107"/>
          </a:xfrm>
          <a:prstGeom prst="rect">
            <a:avLst/>
          </a:prstGeom>
          <a:noFill/>
        </p:spPr>
        <p:txBody>
          <a:bodyPr wrap="square" rtlCol="0">
            <a:spAutoFit/>
          </a:bodyPr>
          <a:lstStyle/>
          <a:p>
            <a:pPr lvl="0"/>
            <a:r>
              <a:rPr lang="en-US" sz="1400" b="1" dirty="0">
                <a:solidFill>
                  <a:srgbClr val="00B0F0"/>
                </a:solidFill>
                <a:ea typeface="+mj-ea"/>
                <a:cs typeface="+mj-cs"/>
              </a:rPr>
              <a:t>Each opening statement will include </a:t>
            </a:r>
            <a:r>
              <a:rPr lang="en-US" sz="1400" b="1" dirty="0">
                <a:solidFill>
                  <a:srgbClr val="F79646">
                    <a:lumMod val="75000"/>
                  </a:srgbClr>
                </a:solidFill>
                <a:ea typeface="+mj-ea"/>
                <a:cs typeface="+mj-cs"/>
              </a:rPr>
              <a:t>both side’s opinion</a:t>
            </a:r>
            <a:r>
              <a:rPr lang="en-US" sz="1400" b="1" dirty="0">
                <a:solidFill>
                  <a:srgbClr val="00B0F0"/>
                </a:solidFill>
                <a:ea typeface="+mj-ea"/>
                <a:cs typeface="+mj-cs"/>
              </a:rPr>
              <a:t>, and a brief overview of the supporting evidence for those opinions.</a:t>
            </a:r>
            <a:r>
              <a:rPr lang="en-US" sz="1400" b="1" dirty="0">
                <a:solidFill>
                  <a:srgbClr val="00B050"/>
                </a:solidFill>
                <a:ea typeface="+mj-ea"/>
                <a:cs typeface="+mj-cs"/>
              </a:rPr>
              <a:t> </a:t>
            </a:r>
            <a:r>
              <a:rPr lang="en-US" sz="1400" dirty="0">
                <a:solidFill>
                  <a:srgbClr val="00B0F0"/>
                </a:solidFill>
              </a:rPr>
              <a:t>To understand an opponent’s weaknesses, one must understand their opinions and the source of their opinions.</a:t>
            </a:r>
            <a:r>
              <a:rPr lang="en-US" sz="1400" dirty="0">
                <a:solidFill>
                  <a:prstClr val="black"/>
                </a:solidFill>
              </a:rPr>
              <a:t> This image is courtesy of </a:t>
            </a:r>
            <a:r>
              <a:rPr lang="en-US" sz="1400" dirty="0" smtClean="0">
                <a:solidFill>
                  <a:prstClr val="black"/>
                </a:solidFill>
              </a:rPr>
              <a:t>chicagofreedomforum.blog.spot.com.</a:t>
            </a:r>
            <a:endParaRPr lang="en-US" sz="1400" dirty="0">
              <a:solidFill>
                <a:prstClr val="black"/>
              </a:solidFill>
            </a:endParaRPr>
          </a:p>
          <a:p>
            <a:endParaRPr lang="en-US" sz="1400" dirty="0">
              <a:solidFill>
                <a:srgbClr val="00B0F0"/>
              </a:solidFill>
            </a:endParaRPr>
          </a:p>
        </p:txBody>
      </p:sp>
      <p:pic>
        <p:nvPicPr>
          <p:cNvPr id="3074" name="Picture 2" descr="http://4.bp.blogspot.com/-t-UDMIrvJoE/UEVrQudjRrI/AAAAAAAABhI/mURXEFEin_Q/s1600/UncleSam-thumbs-dow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3900" y="1142999"/>
            <a:ext cx="7023521" cy="499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519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 Opening Statement #2</a:t>
            </a:r>
            <a:br>
              <a:rPr lang="en-US" sz="2200" b="1" dirty="0" smtClean="0">
                <a:solidFill>
                  <a:srgbClr val="00B05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6137505"/>
            <a:ext cx="9144000" cy="954107"/>
          </a:xfrm>
          <a:prstGeom prst="rect">
            <a:avLst/>
          </a:prstGeom>
          <a:noFill/>
        </p:spPr>
        <p:txBody>
          <a:bodyPr wrap="square" rtlCol="0">
            <a:spAutoFit/>
          </a:bodyPr>
          <a:lstStyle/>
          <a:p>
            <a:r>
              <a:rPr lang="en-US" sz="1400" b="1" dirty="0">
                <a:solidFill>
                  <a:srgbClr val="00B0F0"/>
                </a:solidFill>
              </a:rPr>
              <a:t>Each opening statement will include </a:t>
            </a:r>
            <a:r>
              <a:rPr lang="en-US" sz="1400" b="1" dirty="0">
                <a:solidFill>
                  <a:srgbClr val="F79646">
                    <a:lumMod val="75000"/>
                  </a:srgbClr>
                </a:solidFill>
              </a:rPr>
              <a:t>both side’s opinion</a:t>
            </a:r>
            <a:r>
              <a:rPr lang="en-US" sz="1400" b="1" dirty="0">
                <a:solidFill>
                  <a:srgbClr val="00B0F0"/>
                </a:solidFill>
              </a:rPr>
              <a:t>, and a brief overview of the supporting evidence for those opinions.</a:t>
            </a:r>
            <a:r>
              <a:rPr lang="en-US" sz="1400" b="1" dirty="0">
                <a:solidFill>
                  <a:srgbClr val="00B050"/>
                </a:solidFill>
              </a:rPr>
              <a:t> </a:t>
            </a:r>
            <a:r>
              <a:rPr lang="en-US" sz="1400" dirty="0">
                <a:solidFill>
                  <a:srgbClr val="00B0F0"/>
                </a:solidFill>
              </a:rPr>
              <a:t>To understand an opponent’s weaknesses, one must understand their opinions and the source of their opinions.</a:t>
            </a:r>
            <a:r>
              <a:rPr lang="en-US" sz="1400" dirty="0">
                <a:solidFill>
                  <a:prstClr val="black"/>
                </a:solidFill>
              </a:rPr>
              <a:t> This image is courtesy of </a:t>
            </a:r>
            <a:r>
              <a:rPr lang="en-US" sz="1400" dirty="0" smtClean="0">
                <a:solidFill>
                  <a:prstClr val="black"/>
                </a:solidFill>
              </a:rPr>
              <a:t>englin.net.</a:t>
            </a:r>
            <a:endParaRPr lang="en-US" sz="1400" dirty="0">
              <a:solidFill>
                <a:prstClr val="black"/>
              </a:solidFill>
            </a:endParaRPr>
          </a:p>
          <a:p>
            <a:endParaRPr lang="en-US" sz="1400" dirty="0">
              <a:solidFill>
                <a:srgbClr val="00B0F0"/>
              </a:solidFill>
            </a:endParaRPr>
          </a:p>
        </p:txBody>
      </p:sp>
      <p:pic>
        <p:nvPicPr>
          <p:cNvPr id="2052" name="Picture 4" descr="https://encrypted-tbn2.gstatic.com/images?q=tbn:ANd9GcQTq28xiQ1sTRa6u7JuyB5TjcfOpTjCBj0HanSWBiLaQcb3hbXgT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00" y="1143000"/>
            <a:ext cx="7543800" cy="500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542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Opening Statement #2</a:t>
            </a:r>
            <a:br>
              <a:rPr lang="en-US" sz="2200" b="1" dirty="0" smtClean="0">
                <a:solidFill>
                  <a:srgbClr val="FF000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6137505"/>
            <a:ext cx="9144000" cy="954107"/>
          </a:xfrm>
          <a:prstGeom prst="rect">
            <a:avLst/>
          </a:prstGeom>
          <a:noFill/>
        </p:spPr>
        <p:txBody>
          <a:bodyPr wrap="square" rtlCol="0">
            <a:spAutoFit/>
          </a:bodyPr>
          <a:lstStyle/>
          <a:p>
            <a:r>
              <a:rPr lang="en-US" sz="1400" b="1" dirty="0">
                <a:solidFill>
                  <a:srgbClr val="00B0F0"/>
                </a:solidFill>
              </a:rPr>
              <a:t>Each opening statement will include </a:t>
            </a:r>
            <a:r>
              <a:rPr lang="en-US" sz="1400" b="1" dirty="0">
                <a:solidFill>
                  <a:srgbClr val="F79646">
                    <a:lumMod val="75000"/>
                  </a:srgbClr>
                </a:solidFill>
              </a:rPr>
              <a:t>both side’s opinion</a:t>
            </a:r>
            <a:r>
              <a:rPr lang="en-US" sz="1400" b="1" dirty="0">
                <a:solidFill>
                  <a:srgbClr val="00B0F0"/>
                </a:solidFill>
              </a:rPr>
              <a:t>, and a brief overview of the supporting evidence for those opinions.</a:t>
            </a:r>
            <a:r>
              <a:rPr lang="en-US" sz="1400" b="1" dirty="0">
                <a:solidFill>
                  <a:srgbClr val="00B050"/>
                </a:solidFill>
              </a:rPr>
              <a:t> </a:t>
            </a:r>
            <a:r>
              <a:rPr lang="en-US" sz="1400" dirty="0">
                <a:solidFill>
                  <a:srgbClr val="00B0F0"/>
                </a:solidFill>
              </a:rPr>
              <a:t>To understand an opponent’s weaknesses, one must understand their opinions and the source of their opinions.</a:t>
            </a:r>
            <a:r>
              <a:rPr lang="en-US" sz="1400" dirty="0">
                <a:solidFill>
                  <a:prstClr val="black"/>
                </a:solidFill>
              </a:rPr>
              <a:t> This image is courtesy of </a:t>
            </a:r>
            <a:r>
              <a:rPr lang="en-US" sz="1400" dirty="0" smtClean="0">
                <a:solidFill>
                  <a:prstClr val="black"/>
                </a:solidFill>
              </a:rPr>
              <a:t>chicagofreedomforum.blogspot.com.</a:t>
            </a:r>
            <a:endParaRPr lang="en-US" sz="1400" dirty="0">
              <a:solidFill>
                <a:prstClr val="black"/>
              </a:solidFill>
            </a:endParaRPr>
          </a:p>
          <a:p>
            <a:endParaRPr lang="en-US" sz="1400" dirty="0">
              <a:solidFill>
                <a:srgbClr val="00B0F0"/>
              </a:solidFill>
            </a:endParaRPr>
          </a:p>
        </p:txBody>
      </p:sp>
      <p:pic>
        <p:nvPicPr>
          <p:cNvPr id="4098" name="Picture 2" descr="http://4.bp.blogspot.com/-t-UDMIrvJoE/UEVrQudjRrI/AAAAAAAABhI/mURXEFEin_Q/s1600/UncleSam-thumbs-down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19115"/>
            <a:ext cx="7010400" cy="498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460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37793695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16111025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#5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Rebuttal </a:t>
            </a:r>
            <a:r>
              <a:rPr lang="en-US" sz="2200" b="1" dirty="0" smtClean="0">
                <a:solidFill>
                  <a:srgbClr val="00B050"/>
                </a:solidFill>
              </a:rPr>
              <a:t>to Opening Statements</a:t>
            </a:r>
            <a:r>
              <a:rPr lang="en-US" sz="2200" b="1" dirty="0" smtClean="0">
                <a:solidFill>
                  <a:srgbClr val="FF0000"/>
                </a:solidFill>
              </a:rPr>
              <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pPr lvl="0"/>
            <a:r>
              <a:rPr lang="en-US" sz="1400" dirty="0">
                <a:solidFill>
                  <a:srgbClr val="00B0F0"/>
                </a:solidFill>
              </a:rPr>
              <a:t>During Rebuttal, a student should: A. Rebut a previous statement by an opponent </a:t>
            </a:r>
            <a:r>
              <a:rPr lang="en-US" sz="1400" b="1" dirty="0">
                <a:solidFill>
                  <a:srgbClr val="7030A0"/>
                </a:solidFill>
              </a:rPr>
              <a:t>OR</a:t>
            </a:r>
          </a:p>
          <a:p>
            <a:pPr lvl="0"/>
            <a:r>
              <a:rPr lang="en-US" sz="1400" dirty="0">
                <a:solidFill>
                  <a:srgbClr val="00B0F0"/>
                </a:solidFill>
              </a:rPr>
              <a:t>                                                               B. Ask a specific opponent a question about the opponent’s previous statement.</a:t>
            </a:r>
          </a:p>
          <a:p>
            <a:pPr lvl="0"/>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pic>
        <p:nvPicPr>
          <p:cNvPr id="6146" name="Picture 2" descr="E:\Teaching\History\Debates\LessonPlans\20152016\Debate\PropositionRebuttal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58" y="1168020"/>
            <a:ext cx="6858000" cy="489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93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5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23949" y="533400"/>
            <a:ext cx="9144000" cy="461665"/>
          </a:xfrm>
          <a:prstGeom prst="rect">
            <a:avLst/>
          </a:prstGeom>
          <a:noFill/>
        </p:spPr>
        <p:txBody>
          <a:bodyPr wrap="square" rtlCol="0">
            <a:spAutoFit/>
          </a:bodyPr>
          <a:lstStyle/>
          <a:p>
            <a:r>
              <a:rPr lang="en-US" sz="2400" b="1" dirty="0" smtClean="0">
                <a:solidFill>
                  <a:srgbClr val="7030A0"/>
                </a:solidFill>
              </a:rPr>
              <a:t>Be </a:t>
            </a:r>
            <a:r>
              <a:rPr lang="en-US" sz="2400" b="1" dirty="0" smtClean="0">
                <a:solidFill>
                  <a:srgbClr val="7030A0"/>
                </a:solidFill>
              </a:rPr>
              <a:t>Respectful and Supportive of your fellow students</a:t>
            </a:r>
            <a:endParaRPr lang="en-US" sz="2400" b="1" dirty="0">
              <a:solidFill>
                <a:srgbClr val="7030A0"/>
              </a:solidFill>
            </a:endParaRPr>
          </a:p>
        </p:txBody>
      </p:sp>
      <p:pic>
        <p:nvPicPr>
          <p:cNvPr id="4" name="Picture 3"/>
          <p:cNvPicPr>
            <a:picLocks noChangeAspect="1"/>
          </p:cNvPicPr>
          <p:nvPr/>
        </p:nvPicPr>
        <p:blipFill>
          <a:blip r:embed="rId2"/>
          <a:stretch>
            <a:fillRect/>
          </a:stretch>
        </p:blipFill>
        <p:spPr>
          <a:xfrm>
            <a:off x="0" y="1040130"/>
            <a:ext cx="9144000" cy="4777740"/>
          </a:xfrm>
          <a:prstGeom prst="rect">
            <a:avLst/>
          </a:prstGeom>
        </p:spPr>
      </p:pic>
      <p:sp>
        <p:nvSpPr>
          <p:cNvPr id="5" name="TextBox 4"/>
          <p:cNvSpPr txBox="1"/>
          <p:nvPr/>
        </p:nvSpPr>
        <p:spPr>
          <a:xfrm>
            <a:off x="0" y="5791200"/>
            <a:ext cx="3775329" cy="307777"/>
          </a:xfrm>
          <a:prstGeom prst="rect">
            <a:avLst/>
          </a:prstGeom>
          <a:noFill/>
        </p:spPr>
        <p:txBody>
          <a:bodyPr wrap="none" rtlCol="0">
            <a:spAutoFit/>
          </a:bodyPr>
          <a:lstStyle/>
          <a:p>
            <a:r>
              <a:rPr lang="en-US" sz="1400" dirty="0" smtClean="0"/>
              <a:t>This image is courtesy of respectfullydebate.com.</a:t>
            </a:r>
            <a:endParaRPr lang="en-US" sz="1400" dirty="0"/>
          </a:p>
        </p:txBody>
      </p:sp>
    </p:spTree>
    <p:extLst>
      <p:ext uri="{BB962C8B-B14F-4D97-AF65-F5344CB8AC3E}">
        <p14:creationId xmlns:p14="http://schemas.microsoft.com/office/powerpoint/2010/main" val="25648040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#6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Rebuttal to Opening Statements</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pPr lvl="0"/>
            <a:r>
              <a:rPr lang="en-US" sz="1400" dirty="0">
                <a:solidFill>
                  <a:prstClr val="black"/>
                </a:solidFill>
              </a:rPr>
              <a:t>This image is courtesy of  keepcalm0matic.co.uk.</a:t>
            </a:r>
          </a:p>
        </p:txBody>
      </p:sp>
      <p:pic>
        <p:nvPicPr>
          <p:cNvPr id="5" name="Picture 2" descr="https://encrypted-tbn0.gstatic.com/images?q=tbn:ANd9GcQUN6ZcczagnCaVNxC0FTMtgvUmhi0Lk5fReM3j15m4p8WurYl3l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269038" cy="497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202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#7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#1</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pPr lvl="0"/>
            <a:r>
              <a:rPr lang="en-US" sz="1400" dirty="0">
                <a:solidFill>
                  <a:srgbClr val="00B0F0"/>
                </a:solidFill>
              </a:rPr>
              <a:t>These statements can: A. Rebut a previous statement, </a:t>
            </a:r>
          </a:p>
          <a:p>
            <a:pPr lvl="0"/>
            <a:r>
              <a:rPr lang="en-US" sz="1400" dirty="0">
                <a:solidFill>
                  <a:srgbClr val="00B0F0"/>
                </a:solidFill>
              </a:rPr>
              <a:t>                                          B. Make a fact based statement that you have already prepared.</a:t>
            </a:r>
          </a:p>
          <a:p>
            <a:pPr lvl="0"/>
            <a:r>
              <a:rPr lang="en-US" sz="1400" dirty="0">
                <a:solidFill>
                  <a:srgbClr val="00B0F0"/>
                </a:solidFill>
              </a:rPr>
              <a:t>                                          C. Tell a story/anecdote that you have already prepared.</a:t>
            </a:r>
          </a:p>
          <a:p>
            <a:pPr lvl="0"/>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609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#8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#1</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pPr lvl="0"/>
            <a:r>
              <a:rPr lang="en-US" sz="1400" dirty="0">
                <a:solidFill>
                  <a:srgbClr val="00B0F0"/>
                </a:solidFill>
              </a:rPr>
              <a:t>These statements can: A. Rebut a previous statement, </a:t>
            </a:r>
          </a:p>
          <a:p>
            <a:pPr lvl="0"/>
            <a:r>
              <a:rPr lang="en-US" sz="1400" dirty="0">
                <a:solidFill>
                  <a:srgbClr val="00B0F0"/>
                </a:solidFill>
              </a:rPr>
              <a:t>                                          B. Make a fact based statement that you have already prepared.</a:t>
            </a:r>
          </a:p>
          <a:p>
            <a:pPr lvl="0"/>
            <a:r>
              <a:rPr lang="en-US" sz="1400" dirty="0">
                <a:solidFill>
                  <a:srgbClr val="00B0F0"/>
                </a:solidFill>
              </a:rPr>
              <a:t>                                          C. Tell a story/anecdote that you have already prepared.</a:t>
            </a:r>
          </a:p>
          <a:p>
            <a:pPr lvl="0"/>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3902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#9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#2</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117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#10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#2</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188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37793695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1616712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#11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Rebuttal </a:t>
            </a:r>
            <a:r>
              <a:rPr lang="en-US" sz="2200" b="1" dirty="0" smtClean="0">
                <a:solidFill>
                  <a:srgbClr val="00B050"/>
                </a:solidFill>
              </a:rPr>
              <a:t>#1 &amp; #2</a:t>
            </a:r>
            <a:r>
              <a:rPr lang="en-US" sz="2200" b="1" dirty="0" smtClean="0">
                <a:solidFill>
                  <a:srgbClr val="FF0000"/>
                </a:solidFill>
              </a:rPr>
              <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pPr lvl="0"/>
            <a:r>
              <a:rPr lang="en-US" sz="1400" dirty="0">
                <a:solidFill>
                  <a:srgbClr val="00B0F0"/>
                </a:solidFill>
              </a:rPr>
              <a:t>During Rebuttal, a student should: A. Rebut a previous statement by an opponent </a:t>
            </a:r>
            <a:r>
              <a:rPr lang="en-US" sz="1400" b="1" dirty="0">
                <a:solidFill>
                  <a:srgbClr val="7030A0"/>
                </a:solidFill>
              </a:rPr>
              <a:t>OR</a:t>
            </a:r>
          </a:p>
          <a:p>
            <a:pPr lvl="0"/>
            <a:r>
              <a:rPr lang="en-US" sz="1400" dirty="0">
                <a:solidFill>
                  <a:srgbClr val="00B0F0"/>
                </a:solidFill>
              </a:rPr>
              <a:t>                                                               B. Ask a specific opponent a question about the opponent’s previous statement.</a:t>
            </a:r>
          </a:p>
          <a:p>
            <a:pPr lvl="0"/>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pic>
        <p:nvPicPr>
          <p:cNvPr id="6146" name="Picture 2" descr="E:\Teaching\History\Debates\LessonPlans\20152016\Debate\PropositionRebuttal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58" y="1168020"/>
            <a:ext cx="6858000" cy="489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7934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#12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Rebuttal #1 &amp; #2</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pPr lvl="0"/>
            <a:r>
              <a:rPr lang="en-US" sz="1400" dirty="0">
                <a:solidFill>
                  <a:prstClr val="black"/>
                </a:solidFill>
              </a:rPr>
              <a:t>This image is courtesy of  keepcalm0matic.co.uk.</a:t>
            </a:r>
          </a:p>
        </p:txBody>
      </p:sp>
      <p:pic>
        <p:nvPicPr>
          <p:cNvPr id="5" name="Picture 2" descr="https://encrypted-tbn0.gstatic.com/images?q=tbn:ANd9GcQUN6ZcczagnCaVNxC0FTMtgvUmhi0Lk5fReM3j15m4p8WurYl3l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269038" cy="497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2026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#13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#3</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494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5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0" y="533400"/>
            <a:ext cx="9144000" cy="461665"/>
          </a:xfrm>
          <a:prstGeom prst="rect">
            <a:avLst/>
          </a:prstGeom>
          <a:noFill/>
        </p:spPr>
        <p:txBody>
          <a:bodyPr wrap="square" rtlCol="0">
            <a:spAutoFit/>
          </a:bodyPr>
          <a:lstStyle/>
          <a:p>
            <a:r>
              <a:rPr lang="en-US" sz="2400" b="1" dirty="0" smtClean="0">
                <a:solidFill>
                  <a:srgbClr val="7030A0"/>
                </a:solidFill>
              </a:rPr>
              <a:t>Avoid interrupting and </a:t>
            </a:r>
            <a:r>
              <a:rPr lang="en-US" sz="2400" b="1" dirty="0" smtClean="0">
                <a:solidFill>
                  <a:srgbClr val="7030A0"/>
                </a:solidFill>
              </a:rPr>
              <a:t>making inappropriate </a:t>
            </a:r>
            <a:r>
              <a:rPr lang="en-US" sz="2400" b="1" dirty="0" smtClean="0">
                <a:solidFill>
                  <a:srgbClr val="7030A0"/>
                </a:solidFill>
              </a:rPr>
              <a:t>noises during the debate.</a:t>
            </a:r>
            <a:endParaRPr lang="en-US" sz="2400" b="1" dirty="0">
              <a:solidFill>
                <a:srgbClr val="7030A0"/>
              </a:solidFill>
            </a:endParaRPr>
          </a:p>
        </p:txBody>
      </p:sp>
      <p:pic>
        <p:nvPicPr>
          <p:cNvPr id="4" name="Picture 3"/>
          <p:cNvPicPr>
            <a:picLocks noChangeAspect="1"/>
          </p:cNvPicPr>
          <p:nvPr/>
        </p:nvPicPr>
        <p:blipFill>
          <a:blip r:embed="rId2"/>
          <a:stretch>
            <a:fillRect/>
          </a:stretch>
        </p:blipFill>
        <p:spPr>
          <a:xfrm>
            <a:off x="533400" y="988534"/>
            <a:ext cx="8096250" cy="5400446"/>
          </a:xfrm>
          <a:prstGeom prst="rect">
            <a:avLst/>
          </a:prstGeom>
        </p:spPr>
      </p:pic>
      <p:sp>
        <p:nvSpPr>
          <p:cNvPr id="5" name="TextBox 4"/>
          <p:cNvSpPr txBox="1"/>
          <p:nvPr/>
        </p:nvSpPr>
        <p:spPr>
          <a:xfrm>
            <a:off x="0" y="6334780"/>
            <a:ext cx="9144000" cy="523220"/>
          </a:xfrm>
          <a:prstGeom prst="rect">
            <a:avLst/>
          </a:prstGeom>
          <a:noFill/>
        </p:spPr>
        <p:txBody>
          <a:bodyPr wrap="square" rtlCol="0">
            <a:spAutoFit/>
          </a:bodyPr>
          <a:lstStyle/>
          <a:p>
            <a:r>
              <a:rPr lang="en-US" sz="1400" dirty="0" smtClean="0"/>
              <a:t>This image shows Democrats Kamala Harris, Bernie Sanders, and Joe Biden during an October, 2019 debate. This image is courtesy of washingtonpost.com.</a:t>
            </a:r>
            <a:endParaRPr lang="en-US" sz="1400" dirty="0"/>
          </a:p>
        </p:txBody>
      </p:sp>
    </p:spTree>
    <p:extLst>
      <p:ext uri="{BB962C8B-B14F-4D97-AF65-F5344CB8AC3E}">
        <p14:creationId xmlns:p14="http://schemas.microsoft.com/office/powerpoint/2010/main" val="18014459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#14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#3</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789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#15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#4</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4943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#16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#4</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789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18940128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6040717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#17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Rebuttal </a:t>
            </a:r>
            <a:r>
              <a:rPr lang="en-US" sz="2200" b="1" dirty="0" smtClean="0">
                <a:solidFill>
                  <a:srgbClr val="00B050"/>
                </a:solidFill>
              </a:rPr>
              <a:t>#3 &amp; #4</a:t>
            </a:r>
            <a:r>
              <a:rPr lang="en-US" sz="2200" b="1" dirty="0" smtClean="0">
                <a:solidFill>
                  <a:srgbClr val="FF0000"/>
                </a:solidFill>
              </a:rPr>
              <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pic>
        <p:nvPicPr>
          <p:cNvPr id="6146" name="Picture 2" descr="E:\Teaching\History\Debates\LessonPlans\20152016\Debate\PropositionRebuttal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58" y="1168020"/>
            <a:ext cx="6858000" cy="489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86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#18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Rebuttal #3 &amp; #4</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prstClr val="black"/>
                </a:solidFill>
              </a:rPr>
              <a:t>This image is courtesy of  keepcalm0matic.co.uk.</a:t>
            </a:r>
          </a:p>
        </p:txBody>
      </p:sp>
      <p:pic>
        <p:nvPicPr>
          <p:cNvPr id="5" name="Picture 2" descr="https://encrypted-tbn0.gstatic.com/images?q=tbn:ANd9GcQUN6ZcczagnCaVNxC0FTMtgvUmhi0Lk5fReM3j15m4p8WurYl3l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269038" cy="497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20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#19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#5</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360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#20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#5</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900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#21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#6</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360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4354" y="381000"/>
            <a:ext cx="9144000" cy="461665"/>
          </a:xfrm>
          <a:prstGeom prst="rect">
            <a:avLst/>
          </a:prstGeom>
          <a:noFill/>
        </p:spPr>
        <p:txBody>
          <a:bodyPr wrap="square" rtlCol="0">
            <a:spAutoFit/>
          </a:bodyPr>
          <a:lstStyle/>
          <a:p>
            <a:r>
              <a:rPr lang="en-US" sz="2400" b="1" dirty="0" smtClean="0">
                <a:solidFill>
                  <a:srgbClr val="7030A0"/>
                </a:solidFill>
              </a:rPr>
              <a:t>Speak </a:t>
            </a:r>
            <a:r>
              <a:rPr lang="en-US" sz="2400" b="1" dirty="0" smtClean="0">
                <a:solidFill>
                  <a:srgbClr val="7030A0"/>
                </a:solidFill>
              </a:rPr>
              <a:t>only when recognized by the moderator</a:t>
            </a:r>
            <a:endParaRPr lang="en-US" sz="2400" b="1" dirty="0">
              <a:solidFill>
                <a:srgbClr val="7030A0"/>
              </a:solidFill>
            </a:endParaRPr>
          </a:p>
        </p:txBody>
      </p:sp>
      <p:pic>
        <p:nvPicPr>
          <p:cNvPr id="4" name="Picture 3"/>
          <p:cNvPicPr>
            <a:picLocks noChangeAspect="1"/>
          </p:cNvPicPr>
          <p:nvPr/>
        </p:nvPicPr>
        <p:blipFill>
          <a:blip r:embed="rId2"/>
          <a:stretch>
            <a:fillRect/>
          </a:stretch>
        </p:blipFill>
        <p:spPr>
          <a:xfrm>
            <a:off x="8709" y="842665"/>
            <a:ext cx="9144000" cy="5491162"/>
          </a:xfrm>
          <a:prstGeom prst="rect">
            <a:avLst/>
          </a:prstGeom>
        </p:spPr>
      </p:pic>
      <p:sp>
        <p:nvSpPr>
          <p:cNvPr id="5" name="TextBox 4"/>
          <p:cNvSpPr txBox="1"/>
          <p:nvPr/>
        </p:nvSpPr>
        <p:spPr>
          <a:xfrm>
            <a:off x="0" y="6333827"/>
            <a:ext cx="9139646" cy="523220"/>
          </a:xfrm>
          <a:prstGeom prst="rect">
            <a:avLst/>
          </a:prstGeom>
          <a:noFill/>
        </p:spPr>
        <p:txBody>
          <a:bodyPr wrap="square" rtlCol="0">
            <a:spAutoFit/>
          </a:bodyPr>
          <a:lstStyle/>
          <a:p>
            <a:r>
              <a:rPr lang="en-US" sz="1400" dirty="0" smtClean="0"/>
              <a:t>This image shows Democrat Hillary Clinton, moderator Lester Holt, and Republican Donald Trump during a 2016 Presidential debate.</a:t>
            </a:r>
            <a:endParaRPr lang="en-US" sz="1400" dirty="0"/>
          </a:p>
        </p:txBody>
      </p:sp>
    </p:spTree>
    <p:extLst>
      <p:ext uri="{BB962C8B-B14F-4D97-AF65-F5344CB8AC3E}">
        <p14:creationId xmlns:p14="http://schemas.microsoft.com/office/powerpoint/2010/main" val="15268596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#22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#6</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900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1784688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10476242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#23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Rebuttal </a:t>
            </a:r>
            <a:r>
              <a:rPr lang="en-US" sz="2200" b="1" dirty="0" smtClean="0">
                <a:solidFill>
                  <a:srgbClr val="00B050"/>
                </a:solidFill>
              </a:rPr>
              <a:t>#5 &amp; #6</a:t>
            </a:r>
            <a:r>
              <a:rPr lang="en-US" sz="2200" b="1" dirty="0" smtClean="0">
                <a:solidFill>
                  <a:srgbClr val="FF0000"/>
                </a:solidFill>
              </a:rPr>
              <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pic>
        <p:nvPicPr>
          <p:cNvPr id="6146" name="Picture 2" descr="E:\Teaching\History\Debates\LessonPlans\20152016\Debate\PropositionRebuttal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58" y="1168020"/>
            <a:ext cx="6858000" cy="489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577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#24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Rebuttal #5 &amp; #6</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prstClr val="black"/>
                </a:solidFill>
              </a:rPr>
              <a:t>This image is courtesy of  keepcalm0matic.co.uk.</a:t>
            </a:r>
          </a:p>
        </p:txBody>
      </p:sp>
      <p:pic>
        <p:nvPicPr>
          <p:cNvPr id="5" name="Picture 2" descr="https://encrypted-tbn0.gstatic.com/images?q=tbn:ANd9GcQUN6ZcczagnCaVNxC0FTMtgvUmhi0Lk5fReM3j15m4p8WurYl3l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269038" cy="497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6612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#25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#7</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360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#26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#7</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900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#27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#8</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360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#28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#8</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900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453541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0" y="422366"/>
            <a:ext cx="9144000" cy="461665"/>
          </a:xfrm>
          <a:prstGeom prst="rect">
            <a:avLst/>
          </a:prstGeom>
          <a:noFill/>
        </p:spPr>
        <p:txBody>
          <a:bodyPr wrap="square" rtlCol="0">
            <a:spAutoFit/>
          </a:bodyPr>
          <a:lstStyle/>
          <a:p>
            <a:r>
              <a:rPr lang="en-US" sz="2400" b="1" dirty="0" smtClean="0">
                <a:solidFill>
                  <a:srgbClr val="7030A0"/>
                </a:solidFill>
              </a:rPr>
              <a:t>When you are in your huddles, allow </a:t>
            </a:r>
            <a:r>
              <a:rPr lang="en-US" sz="2400" b="1" dirty="0" smtClean="0">
                <a:solidFill>
                  <a:srgbClr val="7030A0"/>
                </a:solidFill>
              </a:rPr>
              <a:t>others to express their opinions</a:t>
            </a:r>
            <a:endParaRPr lang="en-US" sz="2400" b="1" dirty="0">
              <a:solidFill>
                <a:srgbClr val="7030A0"/>
              </a:solidFill>
            </a:endParaRPr>
          </a:p>
        </p:txBody>
      </p:sp>
      <p:sp>
        <p:nvSpPr>
          <p:cNvPr id="5" name="TextBox 4"/>
          <p:cNvSpPr txBox="1"/>
          <p:nvPr/>
        </p:nvSpPr>
        <p:spPr>
          <a:xfrm>
            <a:off x="0" y="6338964"/>
            <a:ext cx="9144000" cy="523220"/>
          </a:xfrm>
          <a:prstGeom prst="rect">
            <a:avLst/>
          </a:prstGeom>
          <a:noFill/>
        </p:spPr>
        <p:txBody>
          <a:bodyPr wrap="square" rtlCol="0">
            <a:spAutoFit/>
          </a:bodyPr>
          <a:lstStyle/>
          <a:p>
            <a:r>
              <a:rPr lang="en-US" sz="1400" dirty="0" smtClean="0"/>
              <a:t>This image shows presidents Ford, Reagan, Carter, Nixon, and then Vice-President George H.W. Bush in the White House Blue Room in 1981. This image is courtesy of whowhatwhy.com.</a:t>
            </a:r>
            <a:endParaRPr lang="en-US" sz="1400" dirty="0"/>
          </a:p>
        </p:txBody>
      </p:sp>
      <p:pic>
        <p:nvPicPr>
          <p:cNvPr id="6" name="Picture 5"/>
          <p:cNvPicPr>
            <a:picLocks noChangeAspect="1"/>
          </p:cNvPicPr>
          <p:nvPr/>
        </p:nvPicPr>
        <p:blipFill>
          <a:blip r:embed="rId2"/>
          <a:stretch>
            <a:fillRect/>
          </a:stretch>
        </p:blipFill>
        <p:spPr>
          <a:xfrm>
            <a:off x="381000" y="884031"/>
            <a:ext cx="8305800" cy="5526125"/>
          </a:xfrm>
          <a:prstGeom prst="rect">
            <a:avLst/>
          </a:prstGeom>
        </p:spPr>
      </p:pic>
    </p:spTree>
    <p:extLst>
      <p:ext uri="{BB962C8B-B14F-4D97-AF65-F5344CB8AC3E}">
        <p14:creationId xmlns:p14="http://schemas.microsoft.com/office/powerpoint/2010/main" val="10906353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28537700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#29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Rebuttal </a:t>
            </a:r>
            <a:r>
              <a:rPr lang="en-US" sz="2200" b="1" dirty="0" smtClean="0">
                <a:solidFill>
                  <a:srgbClr val="00B050"/>
                </a:solidFill>
              </a:rPr>
              <a:t>#7 &amp; #8</a:t>
            </a:r>
            <a:r>
              <a:rPr lang="en-US" sz="2200" b="1" dirty="0" smtClean="0">
                <a:solidFill>
                  <a:srgbClr val="FF0000"/>
                </a:solidFill>
              </a:rPr>
              <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pic>
        <p:nvPicPr>
          <p:cNvPr id="6146" name="Picture 2" descr="E:\Teaching\History\Debates\LessonPlans\20152016\Debate\PropositionRebuttal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58" y="1168020"/>
            <a:ext cx="6858000" cy="489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5577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#30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Rebuttal #7 &amp; #8</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prstClr val="black"/>
                </a:solidFill>
              </a:rPr>
              <a:t>This image is courtesy of  keepcalm0matic.co.uk.</a:t>
            </a:r>
          </a:p>
        </p:txBody>
      </p:sp>
      <p:pic>
        <p:nvPicPr>
          <p:cNvPr id="5" name="Picture 2" descr="https://encrypted-tbn0.gstatic.com/images?q=tbn:ANd9GcQUN6ZcczagnCaVNxC0FTMtgvUmhi0Lk5fReM3j15m4p8WurYl3l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269038" cy="497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6612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#31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#9</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360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#32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#9</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900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#33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#10</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3360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#34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#10</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9900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17846881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19447541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#35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Rebuttal </a:t>
            </a:r>
            <a:r>
              <a:rPr lang="en-US" sz="2200" b="1" dirty="0" smtClean="0">
                <a:solidFill>
                  <a:srgbClr val="00B050"/>
                </a:solidFill>
              </a:rPr>
              <a:t>#9 &amp; #10</a:t>
            </a:r>
            <a:r>
              <a:rPr lang="en-US" sz="2200" b="1" dirty="0" smtClean="0">
                <a:solidFill>
                  <a:srgbClr val="FF0000"/>
                </a:solidFill>
              </a:rPr>
              <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pic>
        <p:nvPicPr>
          <p:cNvPr id="6146" name="Picture 2" descr="E:\Teaching\History\Debates\LessonPlans\20152016\Debate\PropositionRebuttal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58" y="1168020"/>
            <a:ext cx="6858000" cy="489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565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0" y="381000"/>
            <a:ext cx="9144000" cy="830997"/>
          </a:xfrm>
          <a:prstGeom prst="rect">
            <a:avLst/>
          </a:prstGeom>
          <a:noFill/>
        </p:spPr>
        <p:txBody>
          <a:bodyPr wrap="square" rtlCol="0">
            <a:spAutoFit/>
          </a:bodyPr>
          <a:lstStyle/>
          <a:p>
            <a:r>
              <a:rPr lang="en-US" sz="2400" b="1" dirty="0" smtClean="0">
                <a:solidFill>
                  <a:srgbClr val="7030A0"/>
                </a:solidFill>
              </a:rPr>
              <a:t>In the huddles, </a:t>
            </a:r>
            <a:r>
              <a:rPr lang="en-US" sz="2400" b="1" dirty="0" smtClean="0">
                <a:solidFill>
                  <a:srgbClr val="FF0000"/>
                </a:solidFill>
              </a:rPr>
              <a:t>do </a:t>
            </a:r>
            <a:r>
              <a:rPr lang="en-US" sz="2400" b="1" dirty="0" smtClean="0">
                <a:solidFill>
                  <a:srgbClr val="FF0000"/>
                </a:solidFill>
              </a:rPr>
              <a:t>not </a:t>
            </a:r>
            <a:r>
              <a:rPr lang="en-US" sz="2400" b="1" dirty="0" smtClean="0">
                <a:solidFill>
                  <a:srgbClr val="7030A0"/>
                </a:solidFill>
              </a:rPr>
              <a:t>try to talk all the time without giving someone else their </a:t>
            </a:r>
            <a:r>
              <a:rPr lang="en-US" sz="2400" b="1" dirty="0" smtClean="0">
                <a:solidFill>
                  <a:srgbClr val="7030A0"/>
                </a:solidFill>
              </a:rPr>
              <a:t>turn.</a:t>
            </a:r>
            <a:endParaRPr lang="en-US" sz="2400" b="1" dirty="0">
              <a:solidFill>
                <a:srgbClr val="7030A0"/>
              </a:solidFill>
            </a:endParaRPr>
          </a:p>
        </p:txBody>
      </p:sp>
      <p:sp>
        <p:nvSpPr>
          <p:cNvPr id="5" name="TextBox 4"/>
          <p:cNvSpPr txBox="1"/>
          <p:nvPr/>
        </p:nvSpPr>
        <p:spPr>
          <a:xfrm>
            <a:off x="0" y="6553200"/>
            <a:ext cx="9144000" cy="307777"/>
          </a:xfrm>
          <a:prstGeom prst="rect">
            <a:avLst/>
          </a:prstGeom>
          <a:noFill/>
        </p:spPr>
        <p:txBody>
          <a:bodyPr wrap="square" rtlCol="0">
            <a:spAutoFit/>
          </a:bodyPr>
          <a:lstStyle/>
          <a:p>
            <a:r>
              <a:rPr lang="en-US" sz="1400" dirty="0" smtClean="0"/>
              <a:t>This image is courtesy of vanityfair.com.</a:t>
            </a:r>
            <a:endParaRPr lang="en-US" sz="1400" dirty="0"/>
          </a:p>
        </p:txBody>
      </p:sp>
      <p:pic>
        <p:nvPicPr>
          <p:cNvPr id="6" name="Picture 5"/>
          <p:cNvPicPr>
            <a:picLocks noChangeAspect="1"/>
          </p:cNvPicPr>
          <p:nvPr/>
        </p:nvPicPr>
        <p:blipFill>
          <a:blip r:embed="rId2"/>
          <a:stretch>
            <a:fillRect/>
          </a:stretch>
        </p:blipFill>
        <p:spPr>
          <a:xfrm>
            <a:off x="533400" y="1115953"/>
            <a:ext cx="8001000" cy="5476685"/>
          </a:xfrm>
          <a:prstGeom prst="rect">
            <a:avLst/>
          </a:prstGeom>
        </p:spPr>
      </p:pic>
    </p:spTree>
    <p:extLst>
      <p:ext uri="{BB962C8B-B14F-4D97-AF65-F5344CB8AC3E}">
        <p14:creationId xmlns:p14="http://schemas.microsoft.com/office/powerpoint/2010/main" val="10455014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#36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Rebuttal #9 &amp; #10</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prstClr val="black"/>
                </a:solidFill>
              </a:rPr>
              <a:t>This image is courtesy of  keepcalm0matic.co.uk.</a:t>
            </a:r>
          </a:p>
        </p:txBody>
      </p:sp>
      <p:pic>
        <p:nvPicPr>
          <p:cNvPr id="5" name="Picture 2" descr="https://encrypted-tbn0.gstatic.com/images?q=tbn:ANd9GcQUN6ZcczagnCaVNxC0FTMtgvUmhi0Lk5fReM3j15m4p8WurYl3l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269038" cy="497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874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#37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#11</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9254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#38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#11</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355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#39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a:t>
            </a:r>
            <a:r>
              <a:rPr lang="en-US" sz="2200" b="1" dirty="0" smtClean="0">
                <a:solidFill>
                  <a:srgbClr val="00B050"/>
                </a:solidFill>
              </a:rPr>
              <a:t>Statement #12</a:t>
            </a:r>
            <a:br>
              <a:rPr lang="en-US" sz="2200" b="1" dirty="0" smtClean="0">
                <a:solidFill>
                  <a:srgbClr val="00B05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a:t>
            </a:r>
            <a:r>
              <a:rPr lang="en-US" sz="1400" dirty="0" smtClean="0">
                <a:solidFill>
                  <a:prstClr val="black"/>
                </a:solidFill>
              </a:rPr>
              <a:t>abcgreatpix.com.</a:t>
            </a:r>
            <a:endParaRPr lang="en-US" sz="1400" dirty="0">
              <a:solidFill>
                <a:prstClr val="black"/>
              </a:solidFill>
            </a:endParaRPr>
          </a:p>
        </p:txBody>
      </p:sp>
      <p:pic>
        <p:nvPicPr>
          <p:cNvPr id="5122" name="Picture 2" descr="https://jwilliames.files.wordpress.com/2011/11/open-vs-closed-source-managed-services-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162800" cy="485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9254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#40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Statement #12</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These statements can: A. Rebut a previous statement, </a:t>
            </a:r>
          </a:p>
          <a:p>
            <a:r>
              <a:rPr lang="en-US" sz="1400" dirty="0">
                <a:solidFill>
                  <a:srgbClr val="00B0F0"/>
                </a:solidFill>
              </a:rPr>
              <a:t>                                          B. Make a fact based statement that you have already prepared.</a:t>
            </a:r>
          </a:p>
          <a:p>
            <a:r>
              <a:rPr lang="en-US" sz="1400" dirty="0">
                <a:solidFill>
                  <a:srgbClr val="00B0F0"/>
                </a:solidFill>
              </a:rPr>
              <a:t>                                          C. Tell a story/anecdote that you have already prepared.</a:t>
            </a:r>
          </a:p>
          <a:p>
            <a:r>
              <a:rPr lang="en-US" sz="1400" dirty="0">
                <a:solidFill>
                  <a:prstClr val="black"/>
                </a:solidFill>
              </a:rPr>
              <a:t>This image is courtesy of  keepcalm0matic.co.uk.</a:t>
            </a:r>
          </a:p>
        </p:txBody>
      </p:sp>
      <p:pic>
        <p:nvPicPr>
          <p:cNvPr id="7169" name="Picture 1" descr="E:\Teaching\History\Debates\LessonPlans\20152016\Debate\OppositionPulpitFiguresR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4900" y="1143000"/>
            <a:ext cx="6934200" cy="4703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355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34394058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15078202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#41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a:t>
            </a:r>
            <a:r>
              <a:rPr lang="en-US" sz="2200" b="1" dirty="0" smtClean="0">
                <a:solidFill>
                  <a:srgbClr val="FF0000"/>
                </a:solidFill>
              </a:rPr>
              <a:t> Rebuttal </a:t>
            </a:r>
            <a:r>
              <a:rPr lang="en-US" sz="2200" b="1" dirty="0" smtClean="0">
                <a:solidFill>
                  <a:srgbClr val="00B050"/>
                </a:solidFill>
              </a:rPr>
              <a:t>#11 &amp; #12</a:t>
            </a:r>
            <a:r>
              <a:rPr lang="en-US" sz="2200" b="1" dirty="0" smtClean="0">
                <a:solidFill>
                  <a:srgbClr val="FF0000"/>
                </a:solidFill>
              </a:rPr>
              <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pic>
        <p:nvPicPr>
          <p:cNvPr id="6146" name="Picture 2" descr="E:\Teaching\History\Debates\LessonPlans\20152016\Debate\PropositionRebuttalCropp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58" y="1168020"/>
            <a:ext cx="6858000" cy="489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565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#42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Rebuttal #11 &amp; #12</a:t>
            </a:r>
            <a:br>
              <a:rPr lang="en-US" sz="2200" b="1" dirty="0" smtClean="0">
                <a:solidFill>
                  <a:srgbClr val="FF0000"/>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prstClr val="black"/>
                </a:solidFill>
              </a:rPr>
              <a:t>This image is courtesy of  keepcalm0matic.co.uk.</a:t>
            </a:r>
          </a:p>
        </p:txBody>
      </p:sp>
      <p:pic>
        <p:nvPicPr>
          <p:cNvPr id="5" name="Picture 2" descr="https://encrypted-tbn0.gstatic.com/images?q=tbn:ANd9GcQUN6ZcczagnCaVNxC0FTMtgvUmhi0Lk5fReM3j15m4p8WurYl3l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1143000"/>
            <a:ext cx="4269038" cy="497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874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600" b="1" dirty="0" smtClean="0">
                <a:solidFill>
                  <a:srgbClr val="00B050"/>
                </a:solidFill>
              </a:rPr>
              <a:t>The moderator will allow the students from each side to “huddle” for 45 seconds before they respond to the statement.</a:t>
            </a:r>
            <a:endParaRPr lang="en-US" sz="2600" b="1" dirty="0">
              <a:solidFill>
                <a:srgbClr val="00B050"/>
              </a:solidFill>
            </a:endParaRPr>
          </a:p>
        </p:txBody>
      </p:sp>
      <p:sp>
        <p:nvSpPr>
          <p:cNvPr id="3" name="TextBox 2"/>
          <p:cNvSpPr txBox="1"/>
          <p:nvPr/>
        </p:nvSpPr>
        <p:spPr>
          <a:xfrm>
            <a:off x="0" y="6073170"/>
            <a:ext cx="9144000" cy="954107"/>
          </a:xfrm>
          <a:prstGeom prst="rect">
            <a:avLst/>
          </a:prstGeom>
          <a:noFill/>
        </p:spPr>
        <p:txBody>
          <a:bodyPr wrap="square" rtlCol="0">
            <a:spAutoFit/>
          </a:bodyPr>
          <a:lstStyle/>
          <a:p>
            <a:r>
              <a:rPr lang="en-US" sz="1400" dirty="0" smtClean="0">
                <a:solidFill>
                  <a:srgbClr val="00B0F0"/>
                </a:solidFill>
              </a:rPr>
              <a:t>During the “huddle,” they will explain to each other the weaknesses of the other side, and what information that they must find to refute their opponent’s attack. They should make a rebuttal to one of the opposition’s previous statements.</a:t>
            </a:r>
            <a:r>
              <a:rPr lang="en-US" sz="1400" dirty="0">
                <a:solidFill>
                  <a:prstClr val="black"/>
                </a:solidFill>
              </a:rPr>
              <a:t> This image is courtesy </a:t>
            </a:r>
            <a:r>
              <a:rPr lang="en-US" sz="1400" dirty="0" smtClean="0">
                <a:solidFill>
                  <a:prstClr val="black"/>
                </a:solidFill>
              </a:rPr>
              <a:t>of  vistahumanities19.wikispaces.com</a:t>
            </a:r>
            <a:endParaRPr lang="en-US" sz="1400" dirty="0">
              <a:solidFill>
                <a:prstClr val="black"/>
              </a:solidFill>
            </a:endParaRPr>
          </a:p>
          <a:p>
            <a:endParaRPr lang="en-US" sz="1400" dirty="0">
              <a:solidFill>
                <a:srgbClr val="00B0F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914399"/>
            <a:ext cx="8610600" cy="5118523"/>
          </a:xfrm>
          <a:prstGeom prst="rect">
            <a:avLst/>
          </a:prstGeom>
        </p:spPr>
      </p:pic>
    </p:spTree>
    <p:extLst>
      <p:ext uri="{BB962C8B-B14F-4D97-AF65-F5344CB8AC3E}">
        <p14:creationId xmlns:p14="http://schemas.microsoft.com/office/powerpoint/2010/main" val="3439405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800" b="1" dirty="0" smtClean="0">
                <a:solidFill>
                  <a:srgbClr val="00B050"/>
                </a:solidFill>
              </a:rPr>
              <a:t>Debate Rules:</a:t>
            </a:r>
            <a:endParaRPr lang="en-US" sz="2800" b="1" dirty="0">
              <a:solidFill>
                <a:srgbClr val="00B050"/>
              </a:solidFill>
            </a:endParaRPr>
          </a:p>
        </p:txBody>
      </p:sp>
      <p:sp>
        <p:nvSpPr>
          <p:cNvPr id="3" name="TextBox 2"/>
          <p:cNvSpPr txBox="1"/>
          <p:nvPr/>
        </p:nvSpPr>
        <p:spPr>
          <a:xfrm>
            <a:off x="0" y="381000"/>
            <a:ext cx="9144000" cy="446276"/>
          </a:xfrm>
          <a:prstGeom prst="rect">
            <a:avLst/>
          </a:prstGeom>
          <a:noFill/>
        </p:spPr>
        <p:txBody>
          <a:bodyPr wrap="square" rtlCol="0">
            <a:spAutoFit/>
          </a:bodyPr>
          <a:lstStyle/>
          <a:p>
            <a:r>
              <a:rPr lang="en-US" sz="2300" b="1" dirty="0" smtClean="0">
                <a:solidFill>
                  <a:srgbClr val="7030A0"/>
                </a:solidFill>
              </a:rPr>
              <a:t>Use </a:t>
            </a:r>
            <a:r>
              <a:rPr lang="en-US" sz="2300" b="1" dirty="0" smtClean="0">
                <a:solidFill>
                  <a:srgbClr val="7030A0"/>
                </a:solidFill>
              </a:rPr>
              <a:t>grammatically correct language (don’t sound like you're uneducated)</a:t>
            </a:r>
            <a:endParaRPr lang="en-US" sz="2300" b="1" dirty="0">
              <a:solidFill>
                <a:srgbClr val="7030A0"/>
              </a:solidFill>
            </a:endParaRPr>
          </a:p>
        </p:txBody>
      </p:sp>
      <p:pic>
        <p:nvPicPr>
          <p:cNvPr id="4" name="Picture 3"/>
          <p:cNvPicPr>
            <a:picLocks noChangeAspect="1"/>
          </p:cNvPicPr>
          <p:nvPr/>
        </p:nvPicPr>
        <p:blipFill>
          <a:blip r:embed="rId2"/>
          <a:stretch>
            <a:fillRect/>
          </a:stretch>
        </p:blipFill>
        <p:spPr>
          <a:xfrm>
            <a:off x="0" y="827276"/>
            <a:ext cx="9144000" cy="5167745"/>
          </a:xfrm>
          <a:prstGeom prst="rect">
            <a:avLst/>
          </a:prstGeom>
        </p:spPr>
      </p:pic>
      <p:sp>
        <p:nvSpPr>
          <p:cNvPr id="5" name="TextBox 4"/>
          <p:cNvSpPr txBox="1"/>
          <p:nvPr/>
        </p:nvSpPr>
        <p:spPr>
          <a:xfrm>
            <a:off x="0" y="5995021"/>
            <a:ext cx="9144000" cy="523220"/>
          </a:xfrm>
          <a:prstGeom prst="rect">
            <a:avLst/>
          </a:prstGeom>
          <a:noFill/>
        </p:spPr>
        <p:txBody>
          <a:bodyPr wrap="square" rtlCol="0">
            <a:spAutoFit/>
          </a:bodyPr>
          <a:lstStyle/>
          <a:p>
            <a:r>
              <a:rPr lang="en-US" sz="1400" dirty="0" smtClean="0"/>
              <a:t>This image shows Democrat Governor Jimmy Carter and Republican President Gerald Ford during a Presidential debate in 1976. This image is courtesy of usatoday.com.</a:t>
            </a:r>
            <a:endParaRPr lang="en-US" sz="1400" dirty="0"/>
          </a:p>
        </p:txBody>
      </p:sp>
    </p:spTree>
    <p:extLst>
      <p:ext uri="{BB962C8B-B14F-4D97-AF65-F5344CB8AC3E}">
        <p14:creationId xmlns:p14="http://schemas.microsoft.com/office/powerpoint/2010/main" val="38013708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33399"/>
          </a:xfrm>
        </p:spPr>
        <p:txBody>
          <a:bodyPr>
            <a:noAutofit/>
          </a:bodyPr>
          <a:lstStyle/>
          <a:p>
            <a:r>
              <a:rPr lang="en-US" sz="2200" b="1" dirty="0" smtClean="0">
                <a:solidFill>
                  <a:srgbClr val="00B0F0"/>
                </a:solidFill>
              </a:rPr>
              <a:t/>
            </a:r>
            <a:br>
              <a:rPr lang="en-US" sz="2200" b="1" dirty="0" smtClean="0">
                <a:solidFill>
                  <a:srgbClr val="00B0F0"/>
                </a:solidFill>
              </a:rPr>
            </a:br>
            <a:r>
              <a:rPr lang="en-US" sz="2800" b="1" dirty="0" smtClean="0">
                <a:solidFill>
                  <a:srgbClr val="00B050"/>
                </a:solidFill>
              </a:rPr>
              <a:t>What to do in huddle before rebuttal:</a:t>
            </a:r>
            <a:br>
              <a:rPr lang="en-US" sz="2800" b="1" dirty="0" smtClean="0">
                <a:solidFill>
                  <a:srgbClr val="00B050"/>
                </a:solidFill>
              </a:rPr>
            </a:br>
            <a:endParaRPr lang="en-US" sz="2800" b="1" dirty="0">
              <a:solidFill>
                <a:srgbClr val="00B050"/>
              </a:solidFill>
            </a:endParaRPr>
          </a:p>
        </p:txBody>
      </p:sp>
      <p:sp>
        <p:nvSpPr>
          <p:cNvPr id="4" name="TextBox 3"/>
          <p:cNvSpPr txBox="1"/>
          <p:nvPr/>
        </p:nvSpPr>
        <p:spPr>
          <a:xfrm>
            <a:off x="26158" y="6119336"/>
            <a:ext cx="9144000" cy="738664"/>
          </a:xfrm>
          <a:prstGeom prst="rect">
            <a:avLst/>
          </a:prstGeom>
          <a:noFill/>
        </p:spPr>
        <p:txBody>
          <a:bodyPr wrap="square" rtlCol="0">
            <a:spAutoFit/>
          </a:bodyPr>
          <a:lstStyle/>
          <a:p>
            <a:r>
              <a:rPr lang="en-US" sz="1400" dirty="0">
                <a:solidFill>
                  <a:srgbClr val="00B0F0"/>
                </a:solidFill>
              </a:rPr>
              <a:t>During Rebuttal, a student should: A. Rebut a previous statement by an opponent </a:t>
            </a:r>
            <a:r>
              <a:rPr lang="en-US" sz="1400" b="1" dirty="0">
                <a:solidFill>
                  <a:srgbClr val="7030A0"/>
                </a:solidFill>
              </a:rPr>
              <a:t>OR</a:t>
            </a:r>
          </a:p>
          <a:p>
            <a:r>
              <a:rPr lang="en-US" sz="1400" dirty="0">
                <a:solidFill>
                  <a:srgbClr val="00B0F0"/>
                </a:solidFill>
              </a:rPr>
              <a:t>                                                               B. Ask a specific opponent a question about the opponent’s previous statement.</a:t>
            </a:r>
          </a:p>
          <a:p>
            <a:r>
              <a:rPr lang="en-US" sz="1400" dirty="0">
                <a:solidFill>
                  <a:srgbClr val="00B0F0"/>
                </a:solidFill>
              </a:rPr>
              <a:t> </a:t>
            </a:r>
            <a:r>
              <a:rPr lang="en-US" sz="1400" dirty="0">
                <a:solidFill>
                  <a:prstClr val="black"/>
                </a:solidFill>
              </a:rPr>
              <a:t>This image is courtesy of  </a:t>
            </a:r>
            <a:r>
              <a:rPr lang="en-US" sz="1400" dirty="0" smtClean="0">
                <a:solidFill>
                  <a:prstClr val="black"/>
                </a:solidFill>
              </a:rPr>
              <a:t>inanage.com.</a:t>
            </a:r>
            <a:endParaRPr lang="en-US" sz="1400" dirty="0">
              <a:solidFill>
                <a:prstClr val="black"/>
              </a:solidFill>
            </a:endParaRPr>
          </a:p>
        </p:txBody>
      </p:sp>
      <p:sp>
        <p:nvSpPr>
          <p:cNvPr id="3" name="TextBox 2"/>
          <p:cNvSpPr txBox="1"/>
          <p:nvPr/>
        </p:nvSpPr>
        <p:spPr>
          <a:xfrm>
            <a:off x="152400" y="528782"/>
            <a:ext cx="8839200" cy="6124754"/>
          </a:xfrm>
          <a:prstGeom prst="rect">
            <a:avLst/>
          </a:prstGeom>
          <a:noFill/>
        </p:spPr>
        <p:txBody>
          <a:bodyPr wrap="square" rtlCol="0">
            <a:spAutoFit/>
          </a:bodyPr>
          <a:lstStyle/>
          <a:p>
            <a:r>
              <a:rPr lang="en-US" sz="2800" b="1" dirty="0" smtClean="0">
                <a:solidFill>
                  <a:srgbClr val="FF0000"/>
                </a:solidFill>
              </a:rPr>
              <a:t>1.  Pick a speaker</a:t>
            </a:r>
          </a:p>
          <a:p>
            <a:pPr marL="342900" indent="-342900">
              <a:buFontTx/>
              <a:buAutoNum type="arabicPeriod"/>
            </a:pPr>
            <a:endParaRPr lang="en-US" sz="2800" dirty="0">
              <a:solidFill>
                <a:srgbClr val="002060"/>
              </a:solidFill>
            </a:endParaRPr>
          </a:p>
          <a:p>
            <a:r>
              <a:rPr lang="en-US" sz="2800" dirty="0" smtClean="0">
                <a:solidFill>
                  <a:srgbClr val="002060"/>
                </a:solidFill>
              </a:rPr>
              <a:t>2.  What is the other side doing that you can attack?</a:t>
            </a:r>
          </a:p>
          <a:p>
            <a:pPr marL="342900" indent="-342900">
              <a:buFontTx/>
              <a:buAutoNum type="arabicPeriod" startAt="2"/>
            </a:pPr>
            <a:endParaRPr lang="en-US" sz="2800" dirty="0">
              <a:solidFill>
                <a:srgbClr val="002060"/>
              </a:solidFill>
            </a:endParaRPr>
          </a:p>
          <a:p>
            <a:r>
              <a:rPr lang="en-US" sz="2800" dirty="0" smtClean="0">
                <a:solidFill>
                  <a:srgbClr val="002060"/>
                </a:solidFill>
              </a:rPr>
              <a:t>3. Three items Rebuttal Speaker will use in their rebuttal</a:t>
            </a:r>
            <a:br>
              <a:rPr lang="en-US" sz="2800" dirty="0" smtClean="0">
                <a:solidFill>
                  <a:srgbClr val="002060"/>
                </a:solidFill>
              </a:rPr>
            </a:br>
            <a:endParaRPr lang="en-US" sz="2800" dirty="0" smtClean="0">
              <a:solidFill>
                <a:srgbClr val="002060"/>
              </a:solidFill>
            </a:endParaRPr>
          </a:p>
          <a:p>
            <a:r>
              <a:rPr lang="en-US" sz="2800" dirty="0" smtClean="0">
                <a:solidFill>
                  <a:srgbClr val="002060"/>
                </a:solidFill>
              </a:rPr>
              <a:t>A. </a:t>
            </a:r>
          </a:p>
          <a:p>
            <a:endParaRPr lang="en-US" sz="2800" dirty="0">
              <a:solidFill>
                <a:srgbClr val="002060"/>
              </a:solidFill>
            </a:endParaRPr>
          </a:p>
          <a:p>
            <a:r>
              <a:rPr lang="en-US" sz="2800" dirty="0" smtClean="0">
                <a:solidFill>
                  <a:srgbClr val="002060"/>
                </a:solidFill>
              </a:rPr>
              <a:t>B.</a:t>
            </a:r>
          </a:p>
          <a:p>
            <a:endParaRPr lang="en-US" sz="2800" dirty="0">
              <a:solidFill>
                <a:srgbClr val="002060"/>
              </a:solidFill>
            </a:endParaRPr>
          </a:p>
          <a:p>
            <a:r>
              <a:rPr lang="en-US" sz="2800" dirty="0" smtClean="0">
                <a:solidFill>
                  <a:srgbClr val="002060"/>
                </a:solidFill>
              </a:rPr>
              <a:t>C. </a:t>
            </a:r>
          </a:p>
          <a:p>
            <a:r>
              <a:rPr lang="en-US" sz="2800" dirty="0" smtClean="0">
                <a:solidFill>
                  <a:srgbClr val="002060"/>
                </a:solidFill>
              </a:rPr>
              <a:t>Leadership isn’t just telling someone else to speak. You have to also give a rebuttal </a:t>
            </a:r>
            <a:r>
              <a:rPr lang="en-US" sz="2800" smtClean="0">
                <a:solidFill>
                  <a:srgbClr val="002060"/>
                </a:solidFill>
              </a:rPr>
              <a:t>to receive </a:t>
            </a:r>
            <a:r>
              <a:rPr lang="en-US" sz="2800" dirty="0" smtClean="0">
                <a:solidFill>
                  <a:srgbClr val="002060"/>
                </a:solidFill>
              </a:rPr>
              <a:t>leadership points.</a:t>
            </a:r>
            <a:endParaRPr lang="en-US" sz="2800" dirty="0">
              <a:solidFill>
                <a:srgbClr val="002060"/>
              </a:solidFill>
            </a:endParaRPr>
          </a:p>
          <a:p>
            <a:endParaRPr lang="en-US" sz="2800" dirty="0">
              <a:solidFill>
                <a:srgbClr val="002060"/>
              </a:solidFill>
            </a:endParaRPr>
          </a:p>
        </p:txBody>
      </p:sp>
    </p:spTree>
    <p:extLst>
      <p:ext uri="{BB962C8B-B14F-4D97-AF65-F5344CB8AC3E}">
        <p14:creationId xmlns:p14="http://schemas.microsoft.com/office/powerpoint/2010/main" val="21929032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#43 </a:t>
            </a:r>
            <a:r>
              <a:rPr lang="en-US" sz="2200" b="1" dirty="0" smtClean="0">
                <a:solidFill>
                  <a:srgbClr val="00B0F0"/>
                </a:solidFill>
              </a:rPr>
              <a:t/>
            </a:r>
            <a:br>
              <a:rPr lang="en-US" sz="2200" b="1" dirty="0" smtClean="0">
                <a:solidFill>
                  <a:srgbClr val="00B0F0"/>
                </a:solidFill>
              </a:rPr>
            </a:br>
            <a:r>
              <a:rPr lang="en-US" sz="2200" b="1" dirty="0" smtClean="0">
                <a:solidFill>
                  <a:schemeClr val="accent6">
                    <a:lumMod val="50000"/>
                  </a:schemeClr>
                </a:solidFill>
              </a:rPr>
              <a:t>Optional Rebuttal #1</a:t>
            </a:r>
            <a:br>
              <a:rPr lang="en-US" sz="2200" b="1" dirty="0" smtClean="0">
                <a:solidFill>
                  <a:schemeClr val="accent6">
                    <a:lumMod val="50000"/>
                  </a:schemeClr>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smtClean="0">
                <a:solidFill>
                  <a:schemeClr val="accent6">
                    <a:lumMod val="50000"/>
                  </a:schemeClr>
                </a:solidFill>
              </a:rPr>
              <a:t>If there is time during the debate </a:t>
            </a:r>
            <a:r>
              <a:rPr lang="en-US" sz="1400" dirty="0" smtClean="0">
                <a:solidFill>
                  <a:srgbClr val="00B0F0"/>
                </a:solidFill>
              </a:rPr>
              <a:t>some students might want to speak more. They can rebut any previous statement from the other side. Priority is first given to those students who have only spoken one time. The next priority for this spot is for someone who has only spoken twice. The last priority for this spot is for someone who has spoken three times. </a:t>
            </a:r>
            <a:endParaRPr lang="en-US" sz="1400" dirty="0">
              <a:solidFill>
                <a:srgbClr val="00B0F0"/>
              </a:solidFill>
            </a:endParaRPr>
          </a:p>
          <a:p>
            <a:r>
              <a:rPr lang="en-US" sz="1400" dirty="0">
                <a:solidFill>
                  <a:prstClr val="black"/>
                </a:solidFill>
              </a:rPr>
              <a:t>This image is courtesy of  </a:t>
            </a:r>
            <a:r>
              <a:rPr lang="en-US" sz="1400" dirty="0" smtClean="0">
                <a:solidFill>
                  <a:prstClr val="black"/>
                </a:solidFill>
              </a:rPr>
              <a:t>technode.com.</a:t>
            </a:r>
            <a:endParaRPr lang="en-US" sz="1400" dirty="0">
              <a:solidFill>
                <a:prstClr val="black"/>
              </a:solidFill>
            </a:endParaRPr>
          </a:p>
        </p:txBody>
      </p:sp>
      <p:pic>
        <p:nvPicPr>
          <p:cNvPr id="22530" name="Picture 2" descr="http://technode.com/wp-content/uploads/2012/05/debate.jpg"/>
          <p:cNvPicPr>
            <a:picLocks noChangeAspect="1" noChangeArrowheads="1"/>
          </p:cNvPicPr>
          <p:nvPr/>
        </p:nvPicPr>
        <p:blipFill>
          <a:blip r:embed="rId2" cstate="print"/>
          <a:srcRect/>
          <a:stretch>
            <a:fillRect/>
          </a:stretch>
        </p:blipFill>
        <p:spPr bwMode="auto">
          <a:xfrm>
            <a:off x="1371600" y="1066800"/>
            <a:ext cx="6248400" cy="4780523"/>
          </a:xfrm>
          <a:prstGeom prst="rect">
            <a:avLst/>
          </a:prstGeom>
          <a:noFill/>
        </p:spPr>
      </p:pic>
    </p:spTree>
    <p:extLst>
      <p:ext uri="{BB962C8B-B14F-4D97-AF65-F5344CB8AC3E}">
        <p14:creationId xmlns:p14="http://schemas.microsoft.com/office/powerpoint/2010/main" val="29167874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#44 </a:t>
            </a:r>
            <a:r>
              <a:rPr lang="en-US" sz="2200" b="1" dirty="0" smtClean="0">
                <a:solidFill>
                  <a:srgbClr val="00B0F0"/>
                </a:solidFill>
              </a:rPr>
              <a:t/>
            </a:r>
            <a:br>
              <a:rPr lang="en-US" sz="2200" b="1" dirty="0" smtClean="0">
                <a:solidFill>
                  <a:srgbClr val="00B0F0"/>
                </a:solidFill>
              </a:rPr>
            </a:br>
            <a:r>
              <a:rPr lang="en-US" sz="2200" b="1" dirty="0" smtClean="0">
                <a:solidFill>
                  <a:schemeClr val="accent6">
                    <a:lumMod val="50000"/>
                  </a:schemeClr>
                </a:solidFill>
              </a:rPr>
              <a:t>Optional Rebuttal #2</a:t>
            </a:r>
            <a:br>
              <a:rPr lang="en-US" sz="2200" b="1" dirty="0" smtClean="0">
                <a:solidFill>
                  <a:schemeClr val="accent6">
                    <a:lumMod val="50000"/>
                  </a:schemeClr>
                </a:solidFill>
              </a:rPr>
            </a:br>
            <a:r>
              <a:rPr lang="en-US" sz="2200" b="1" dirty="0" smtClean="0">
                <a:solidFill>
                  <a:srgbClr val="00B0F0"/>
                </a:solidFill>
              </a:rPr>
              <a:t>Approximately 1 Minute</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smtClean="0">
                <a:solidFill>
                  <a:schemeClr val="accent6">
                    <a:lumMod val="50000"/>
                  </a:schemeClr>
                </a:solidFill>
              </a:rPr>
              <a:t>If there is time during the debate </a:t>
            </a:r>
            <a:r>
              <a:rPr lang="en-US" sz="1400" dirty="0" smtClean="0">
                <a:solidFill>
                  <a:srgbClr val="00B0F0"/>
                </a:solidFill>
              </a:rPr>
              <a:t>some students might want to speak more. They can rebut any previous statement from the other side. Priority is first given to those students who have only spoken one time. The next priority for this spot is for someone who has only spoken twice. The last priority for this spot is for someone who has spoken three times. </a:t>
            </a:r>
            <a:endParaRPr lang="en-US" sz="1400" dirty="0">
              <a:solidFill>
                <a:srgbClr val="00B0F0"/>
              </a:solidFill>
            </a:endParaRPr>
          </a:p>
          <a:p>
            <a:r>
              <a:rPr lang="en-US" sz="1400" dirty="0">
                <a:solidFill>
                  <a:prstClr val="black"/>
                </a:solidFill>
              </a:rPr>
              <a:t>This image is courtesy of  </a:t>
            </a:r>
            <a:r>
              <a:rPr lang="en-US" sz="1400" dirty="0" smtClean="0">
                <a:solidFill>
                  <a:prstClr val="black"/>
                </a:solidFill>
              </a:rPr>
              <a:t>technode.com.</a:t>
            </a:r>
            <a:endParaRPr lang="en-US" sz="1400" dirty="0">
              <a:solidFill>
                <a:prstClr val="black"/>
              </a:solidFill>
            </a:endParaRPr>
          </a:p>
        </p:txBody>
      </p:sp>
      <p:pic>
        <p:nvPicPr>
          <p:cNvPr id="22530" name="Picture 2" descr="http://technode.com/wp-content/uploads/2012/05/debate.jpg"/>
          <p:cNvPicPr>
            <a:picLocks noChangeAspect="1" noChangeArrowheads="1"/>
          </p:cNvPicPr>
          <p:nvPr/>
        </p:nvPicPr>
        <p:blipFill>
          <a:blip r:embed="rId2" cstate="print"/>
          <a:srcRect/>
          <a:stretch>
            <a:fillRect/>
          </a:stretch>
        </p:blipFill>
        <p:spPr bwMode="auto">
          <a:xfrm>
            <a:off x="1371600" y="1066800"/>
            <a:ext cx="6248400" cy="4780523"/>
          </a:xfrm>
          <a:prstGeom prst="rect">
            <a:avLst/>
          </a:prstGeom>
          <a:noFill/>
        </p:spPr>
      </p:pic>
    </p:spTree>
    <p:extLst>
      <p:ext uri="{BB962C8B-B14F-4D97-AF65-F5344CB8AC3E}">
        <p14:creationId xmlns:p14="http://schemas.microsoft.com/office/powerpoint/2010/main" val="29167874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#45 </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 Closing Statement #1</a:t>
            </a:r>
            <a:br>
              <a:rPr lang="en-US" sz="2200" b="1" dirty="0" smtClean="0">
                <a:solidFill>
                  <a:srgbClr val="00B05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6137505"/>
            <a:ext cx="9144000" cy="954107"/>
          </a:xfrm>
          <a:prstGeom prst="rect">
            <a:avLst/>
          </a:prstGeom>
          <a:noFill/>
        </p:spPr>
        <p:txBody>
          <a:bodyPr wrap="square" rtlCol="0">
            <a:spAutoFit/>
          </a:bodyPr>
          <a:lstStyle/>
          <a:p>
            <a:r>
              <a:rPr lang="en-US" sz="1400" dirty="0">
                <a:solidFill>
                  <a:srgbClr val="00B0F0"/>
                </a:solidFill>
              </a:rPr>
              <a:t>You will restate your side’s </a:t>
            </a:r>
            <a:r>
              <a:rPr lang="en-US" sz="1400" dirty="0" smtClean="0">
                <a:solidFill>
                  <a:srgbClr val="00B0F0"/>
                </a:solidFill>
              </a:rPr>
              <a:t>opinion with strong supporting evidence, </a:t>
            </a:r>
            <a:r>
              <a:rPr lang="en-US" sz="1400" dirty="0">
                <a:solidFill>
                  <a:srgbClr val="00B0F0"/>
                </a:solidFill>
              </a:rPr>
              <a:t>not the opposition’s opinion. Each student should have a closing statement ready in case they are called upon to make a closing statement.</a:t>
            </a:r>
            <a:r>
              <a:rPr lang="en-US" sz="1400" dirty="0">
                <a:solidFill>
                  <a:prstClr val="black"/>
                </a:solidFill>
              </a:rPr>
              <a:t> </a:t>
            </a:r>
            <a:r>
              <a:rPr lang="en-US" sz="1400" dirty="0" smtClean="0">
                <a:solidFill>
                  <a:prstClr val="black"/>
                </a:solidFill>
              </a:rPr>
              <a:t>This </a:t>
            </a:r>
            <a:r>
              <a:rPr lang="en-US" sz="1400" dirty="0">
                <a:solidFill>
                  <a:prstClr val="black"/>
                </a:solidFill>
              </a:rPr>
              <a:t>image is courtesy of </a:t>
            </a:r>
            <a:r>
              <a:rPr lang="en-US" sz="1400" dirty="0" smtClean="0">
                <a:solidFill>
                  <a:prstClr val="black"/>
                </a:solidFill>
              </a:rPr>
              <a:t>scienceskepticism.blogspot.com.</a:t>
            </a:r>
            <a:endParaRPr lang="en-US" sz="1400" dirty="0">
              <a:solidFill>
                <a:prstClr val="black"/>
              </a:solidFill>
            </a:endParaRPr>
          </a:p>
          <a:p>
            <a:endParaRPr lang="en-US" sz="1400" dirty="0">
              <a:solidFill>
                <a:srgbClr val="00B0F0"/>
              </a:solidFill>
            </a:endParaRPr>
          </a:p>
        </p:txBody>
      </p:sp>
      <p:pic>
        <p:nvPicPr>
          <p:cNvPr id="11268" name="Picture 4" descr="http://www.thebishopsschool.org/Event_Report/debat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72469"/>
            <a:ext cx="8229600" cy="488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3798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#46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Closing Statement #1</a:t>
            </a:r>
            <a:br>
              <a:rPr lang="en-US" sz="2200" b="1" dirty="0" smtClean="0">
                <a:solidFill>
                  <a:srgbClr val="FF000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828156"/>
            <a:ext cx="9144000" cy="954107"/>
          </a:xfrm>
          <a:prstGeom prst="rect">
            <a:avLst/>
          </a:prstGeom>
          <a:noFill/>
        </p:spPr>
        <p:txBody>
          <a:bodyPr wrap="square" rtlCol="0">
            <a:spAutoFit/>
          </a:bodyPr>
          <a:lstStyle/>
          <a:p>
            <a:r>
              <a:rPr lang="en-US" sz="1400" dirty="0">
                <a:solidFill>
                  <a:srgbClr val="00B0F0"/>
                </a:solidFill>
              </a:rPr>
              <a:t>You will restate your side’s </a:t>
            </a:r>
            <a:r>
              <a:rPr lang="en-US" sz="1400" dirty="0" smtClean="0">
                <a:solidFill>
                  <a:srgbClr val="00B0F0"/>
                </a:solidFill>
              </a:rPr>
              <a:t>opinion with strong supporting evidence, </a:t>
            </a:r>
            <a:r>
              <a:rPr lang="en-US" sz="1400" dirty="0">
                <a:solidFill>
                  <a:srgbClr val="00B0F0"/>
                </a:solidFill>
              </a:rPr>
              <a:t>not the opposition’s opinion. Each student should have a closing statement ready in case they are called upon to make a closing statement.</a:t>
            </a:r>
            <a:r>
              <a:rPr lang="en-US" sz="1400" dirty="0">
                <a:solidFill>
                  <a:prstClr val="black"/>
                </a:solidFill>
              </a:rPr>
              <a:t> </a:t>
            </a:r>
            <a:r>
              <a:rPr lang="en-US" sz="1400" dirty="0" smtClean="0">
                <a:solidFill>
                  <a:prstClr val="black"/>
                </a:solidFill>
              </a:rPr>
              <a:t>This </a:t>
            </a:r>
            <a:r>
              <a:rPr lang="en-US" sz="1400" dirty="0">
                <a:solidFill>
                  <a:prstClr val="black"/>
                </a:solidFill>
              </a:rPr>
              <a:t>image is courtesy of </a:t>
            </a:r>
            <a:r>
              <a:rPr lang="en-US" sz="1400" dirty="0" smtClean="0">
                <a:solidFill>
                  <a:prstClr val="black"/>
                </a:solidFill>
              </a:rPr>
              <a:t>jewishtribune.ca.</a:t>
            </a:r>
            <a:endParaRPr lang="en-US" sz="1400" dirty="0">
              <a:solidFill>
                <a:prstClr val="black"/>
              </a:solidFill>
            </a:endParaRPr>
          </a:p>
          <a:p>
            <a:endParaRPr lang="en-US" sz="1400" dirty="0">
              <a:solidFill>
                <a:srgbClr val="00B0F0"/>
              </a:solidFill>
            </a:endParaRPr>
          </a:p>
        </p:txBody>
      </p:sp>
      <p:pic>
        <p:nvPicPr>
          <p:cNvPr id="10242" name="Picture 2" descr="http://www.jewishtribune.ca/wp-content/uploads/2013/04/18-debate-cartoon-e13656856597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469" y="1143000"/>
            <a:ext cx="867906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41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#47</a:t>
            </a:r>
            <a:r>
              <a:rPr lang="en-US" sz="2200" b="1" dirty="0" smtClean="0">
                <a:solidFill>
                  <a:srgbClr val="00B0F0"/>
                </a:solidFill>
              </a:rPr>
              <a:t/>
            </a:r>
            <a:br>
              <a:rPr lang="en-US" sz="2200" b="1" dirty="0" smtClean="0">
                <a:solidFill>
                  <a:srgbClr val="00B0F0"/>
                </a:solidFill>
              </a:rPr>
            </a:br>
            <a:r>
              <a:rPr lang="en-US" sz="2200" b="1" dirty="0" smtClean="0">
                <a:solidFill>
                  <a:srgbClr val="00B050"/>
                </a:solidFill>
              </a:rPr>
              <a:t>Proposition Closing Statement #2 (if needed)</a:t>
            </a:r>
            <a:br>
              <a:rPr lang="en-US" sz="2200" b="1" dirty="0" smtClean="0">
                <a:solidFill>
                  <a:srgbClr val="00B05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6137505"/>
            <a:ext cx="9144000" cy="954107"/>
          </a:xfrm>
          <a:prstGeom prst="rect">
            <a:avLst/>
          </a:prstGeom>
          <a:noFill/>
        </p:spPr>
        <p:txBody>
          <a:bodyPr wrap="square" rtlCol="0">
            <a:spAutoFit/>
          </a:bodyPr>
          <a:lstStyle/>
          <a:p>
            <a:r>
              <a:rPr lang="en-US" sz="1400" dirty="0">
                <a:solidFill>
                  <a:srgbClr val="00B0F0"/>
                </a:solidFill>
              </a:rPr>
              <a:t>You will restate your side’s </a:t>
            </a:r>
            <a:r>
              <a:rPr lang="en-US" sz="1400" dirty="0" smtClean="0">
                <a:solidFill>
                  <a:srgbClr val="00B0F0"/>
                </a:solidFill>
              </a:rPr>
              <a:t>opinion with strong supporting evidence, </a:t>
            </a:r>
            <a:r>
              <a:rPr lang="en-US" sz="1400" dirty="0">
                <a:solidFill>
                  <a:srgbClr val="00B0F0"/>
                </a:solidFill>
              </a:rPr>
              <a:t>not the opposition’s opinion. Each student should have a closing statement ready in case they are called upon to make a closing statement.</a:t>
            </a:r>
            <a:r>
              <a:rPr lang="en-US" sz="1400" dirty="0">
                <a:solidFill>
                  <a:prstClr val="black"/>
                </a:solidFill>
              </a:rPr>
              <a:t> </a:t>
            </a:r>
            <a:r>
              <a:rPr lang="en-US" sz="1400" dirty="0" smtClean="0">
                <a:solidFill>
                  <a:prstClr val="black"/>
                </a:solidFill>
              </a:rPr>
              <a:t>This image is courtesy of scienceskepticism.blogspot.com.</a:t>
            </a:r>
          </a:p>
          <a:p>
            <a:endParaRPr lang="en-US" sz="1400" dirty="0">
              <a:solidFill>
                <a:srgbClr val="00B0F0"/>
              </a:solidFill>
            </a:endParaRPr>
          </a:p>
        </p:txBody>
      </p:sp>
      <p:pic>
        <p:nvPicPr>
          <p:cNvPr id="9218" name="Picture 2" descr="http://www.thebishopsschool.org/Event_Report/debat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254" y="1142999"/>
            <a:ext cx="8404746" cy="498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976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429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2200" b="1" dirty="0" smtClean="0"/>
              <a:t>#48 </a:t>
            </a:r>
            <a:r>
              <a:rPr lang="en-US" sz="2200" b="1" dirty="0" smtClean="0">
                <a:solidFill>
                  <a:srgbClr val="00B0F0"/>
                </a:solidFill>
              </a:rPr>
              <a:t/>
            </a:r>
            <a:br>
              <a:rPr lang="en-US" sz="2200" b="1" dirty="0" smtClean="0">
                <a:solidFill>
                  <a:srgbClr val="00B0F0"/>
                </a:solidFill>
              </a:rPr>
            </a:br>
            <a:r>
              <a:rPr lang="en-US" sz="2200" b="1" dirty="0" smtClean="0">
                <a:solidFill>
                  <a:srgbClr val="FF0000"/>
                </a:solidFill>
              </a:rPr>
              <a:t>Opposition Closing Statement #2 (if needed)</a:t>
            </a:r>
            <a:br>
              <a:rPr lang="en-US" sz="2200" b="1" dirty="0" smtClean="0">
                <a:solidFill>
                  <a:srgbClr val="FF0000"/>
                </a:solidFill>
              </a:rPr>
            </a:br>
            <a:r>
              <a:rPr lang="en-US" sz="2200" b="1" dirty="0" smtClean="0">
                <a:solidFill>
                  <a:srgbClr val="00B0F0"/>
                </a:solidFill>
              </a:rPr>
              <a:t>Approximately 3 Minutes</a:t>
            </a:r>
            <a:br>
              <a:rPr lang="en-US" sz="2200" b="1" dirty="0" smtClean="0">
                <a:solidFill>
                  <a:srgbClr val="00B0F0"/>
                </a:solidFill>
              </a:rPr>
            </a:br>
            <a:r>
              <a:rPr lang="en-US" sz="2200" b="1" dirty="0" smtClean="0">
                <a:solidFill>
                  <a:srgbClr val="00B0F0"/>
                </a:solidFill>
              </a:rPr>
              <a:t/>
            </a:r>
            <a:br>
              <a:rPr lang="en-US" sz="2200" b="1" dirty="0" smtClean="0">
                <a:solidFill>
                  <a:srgbClr val="00B0F0"/>
                </a:solidFill>
              </a:rPr>
            </a:br>
            <a:endParaRPr lang="en-US" sz="2200" b="1" dirty="0">
              <a:solidFill>
                <a:srgbClr val="00B0F0"/>
              </a:solidFill>
            </a:endParaRPr>
          </a:p>
        </p:txBody>
      </p:sp>
      <p:sp>
        <p:nvSpPr>
          <p:cNvPr id="4" name="TextBox 3"/>
          <p:cNvSpPr txBox="1"/>
          <p:nvPr/>
        </p:nvSpPr>
        <p:spPr>
          <a:xfrm>
            <a:off x="0" y="5903893"/>
            <a:ext cx="9144000" cy="954107"/>
          </a:xfrm>
          <a:prstGeom prst="rect">
            <a:avLst/>
          </a:prstGeom>
          <a:noFill/>
        </p:spPr>
        <p:txBody>
          <a:bodyPr wrap="square" rtlCol="0">
            <a:spAutoFit/>
          </a:bodyPr>
          <a:lstStyle/>
          <a:p>
            <a:r>
              <a:rPr lang="en-US" sz="1400" dirty="0">
                <a:solidFill>
                  <a:srgbClr val="00B0F0"/>
                </a:solidFill>
              </a:rPr>
              <a:t>You will restate your side’s </a:t>
            </a:r>
            <a:r>
              <a:rPr lang="en-US" sz="1400" dirty="0" smtClean="0">
                <a:solidFill>
                  <a:srgbClr val="00B0F0"/>
                </a:solidFill>
              </a:rPr>
              <a:t>opinion with strong supporting evidence, </a:t>
            </a:r>
            <a:r>
              <a:rPr lang="en-US" sz="1400" dirty="0">
                <a:solidFill>
                  <a:srgbClr val="00B0F0"/>
                </a:solidFill>
              </a:rPr>
              <a:t>not the opposition’s opinion. Each student should have a closing statement ready in case they are called upon to make a closing statement.</a:t>
            </a:r>
            <a:r>
              <a:rPr lang="en-US" sz="1400" dirty="0">
                <a:solidFill>
                  <a:prstClr val="black"/>
                </a:solidFill>
              </a:rPr>
              <a:t> </a:t>
            </a:r>
            <a:r>
              <a:rPr lang="en-US" sz="1400" dirty="0" smtClean="0">
                <a:solidFill>
                  <a:prstClr val="black"/>
                </a:solidFill>
              </a:rPr>
              <a:t>This </a:t>
            </a:r>
            <a:r>
              <a:rPr lang="en-US" sz="1400" dirty="0">
                <a:solidFill>
                  <a:prstClr val="black"/>
                </a:solidFill>
              </a:rPr>
              <a:t>image is courtesy of </a:t>
            </a:r>
            <a:r>
              <a:rPr lang="en-US" sz="1400" dirty="0" smtClean="0">
                <a:solidFill>
                  <a:prstClr val="black"/>
                </a:solidFill>
              </a:rPr>
              <a:t>jewishtribune.ca.</a:t>
            </a:r>
            <a:endParaRPr lang="en-US" sz="1400" dirty="0">
              <a:solidFill>
                <a:prstClr val="black"/>
              </a:solidFill>
            </a:endParaRPr>
          </a:p>
          <a:p>
            <a:endParaRPr lang="en-US" sz="1400" dirty="0">
              <a:solidFill>
                <a:srgbClr val="00B0F0"/>
              </a:solidFill>
            </a:endParaRPr>
          </a:p>
        </p:txBody>
      </p:sp>
      <p:pic>
        <p:nvPicPr>
          <p:cNvPr id="8194" name="Picture 2" descr="http://www.jewishtribune.ca/wp-content/uploads/2013/04/18-debate-cartoon-e136568565972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219200"/>
            <a:ext cx="867906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4437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457199"/>
          </a:xfrm>
        </p:spPr>
        <p:txBody>
          <a:bodyPr>
            <a:noAutofit/>
          </a:bodyPr>
          <a:lstStyle/>
          <a:p>
            <a:r>
              <a:rPr lang="en-US" sz="2200" b="1" dirty="0" smtClean="0">
                <a:solidFill>
                  <a:srgbClr val="00B0F0"/>
                </a:solidFill>
              </a:rPr>
              <a:t/>
            </a:r>
            <a:br>
              <a:rPr lang="en-US" sz="2200" b="1" dirty="0" smtClean="0">
                <a:solidFill>
                  <a:srgbClr val="00B0F0"/>
                </a:solidFill>
              </a:rPr>
            </a:br>
            <a:r>
              <a:rPr lang="en-US" sz="2200" b="1" dirty="0">
                <a:solidFill>
                  <a:srgbClr val="00B0F0"/>
                </a:solidFill>
              </a:rPr>
              <a:t/>
            </a:r>
            <a:br>
              <a:rPr lang="en-US" sz="2200" b="1" dirty="0">
                <a:solidFill>
                  <a:srgbClr val="00B0F0"/>
                </a:solidFill>
              </a:rPr>
            </a:br>
            <a:r>
              <a:rPr lang="en-US" sz="1700" b="1" dirty="0" smtClean="0">
                <a:solidFill>
                  <a:srgbClr val="00B050"/>
                </a:solidFill>
              </a:rPr>
              <a:t>Staple your Rubric packet/Template to your Debate Script Packet, and place it in the white basket.</a:t>
            </a:r>
            <a:r>
              <a:rPr lang="en-US" sz="1700" b="1" dirty="0" smtClean="0">
                <a:solidFill>
                  <a:srgbClr val="00B0F0"/>
                </a:solidFill>
              </a:rPr>
              <a:t/>
            </a:r>
            <a:br>
              <a:rPr lang="en-US" sz="1700" b="1" dirty="0" smtClean="0">
                <a:solidFill>
                  <a:srgbClr val="00B0F0"/>
                </a:solidFill>
              </a:rPr>
            </a:br>
            <a:r>
              <a:rPr lang="en-US" sz="1700" b="1" dirty="0" smtClean="0">
                <a:solidFill>
                  <a:srgbClr val="00B0F0"/>
                </a:solidFill>
              </a:rPr>
              <a:t/>
            </a:r>
            <a:br>
              <a:rPr lang="en-US" sz="1700" b="1" dirty="0" smtClean="0">
                <a:solidFill>
                  <a:srgbClr val="00B0F0"/>
                </a:solidFill>
              </a:rPr>
            </a:br>
            <a:endParaRPr lang="en-US" sz="1700" b="1" dirty="0">
              <a:solidFill>
                <a:srgbClr val="00B0F0"/>
              </a:solidFill>
            </a:endParaRPr>
          </a:p>
        </p:txBody>
      </p:sp>
      <p:sp>
        <p:nvSpPr>
          <p:cNvPr id="4" name="TextBox 3"/>
          <p:cNvSpPr txBox="1"/>
          <p:nvPr/>
        </p:nvSpPr>
        <p:spPr>
          <a:xfrm>
            <a:off x="0" y="6334780"/>
            <a:ext cx="9144000" cy="523220"/>
          </a:xfrm>
          <a:prstGeom prst="rect">
            <a:avLst/>
          </a:prstGeom>
          <a:noFill/>
        </p:spPr>
        <p:txBody>
          <a:bodyPr wrap="square" rtlCol="0">
            <a:spAutoFit/>
          </a:bodyPr>
          <a:lstStyle/>
          <a:p>
            <a:r>
              <a:rPr lang="en-US" sz="1400" dirty="0" smtClean="0">
                <a:solidFill>
                  <a:srgbClr val="00B0F0"/>
                </a:solidFill>
              </a:rPr>
              <a:t>Make sure your name is on the rubric. </a:t>
            </a:r>
            <a:r>
              <a:rPr lang="en-US" sz="1400" dirty="0" smtClean="0">
                <a:solidFill>
                  <a:prstClr val="black"/>
                </a:solidFill>
              </a:rPr>
              <a:t>This </a:t>
            </a:r>
            <a:r>
              <a:rPr lang="en-US" sz="1400" dirty="0">
                <a:solidFill>
                  <a:prstClr val="black"/>
                </a:solidFill>
              </a:rPr>
              <a:t>image is courtesy of </a:t>
            </a:r>
            <a:r>
              <a:rPr lang="en-US" sz="1400" dirty="0" smtClean="0">
                <a:solidFill>
                  <a:prstClr val="black"/>
                </a:solidFill>
              </a:rPr>
              <a:t>Wikimedia Commons.</a:t>
            </a:r>
            <a:endParaRPr lang="en-US" sz="1400" dirty="0">
              <a:solidFill>
                <a:prstClr val="black"/>
              </a:solidFill>
            </a:endParaRPr>
          </a:p>
          <a:p>
            <a:endParaRPr lang="en-US" sz="1400" dirty="0">
              <a:solidFill>
                <a:srgbClr val="00B0F0"/>
              </a:solidFill>
            </a:endParaRPr>
          </a:p>
        </p:txBody>
      </p:sp>
      <p:pic>
        <p:nvPicPr>
          <p:cNvPr id="99330" name="Picture 2" descr="https://upload.wikimedia.org/wikipedia/commons/thumb/2/2d/Swingline-stapler.jpg/1280px-Swingline-stapler.jpg"/>
          <p:cNvPicPr>
            <a:picLocks noChangeAspect="1" noChangeArrowheads="1"/>
          </p:cNvPicPr>
          <p:nvPr/>
        </p:nvPicPr>
        <p:blipFill>
          <a:blip r:embed="rId2" cstate="print"/>
          <a:srcRect/>
          <a:stretch>
            <a:fillRect/>
          </a:stretch>
        </p:blipFill>
        <p:spPr bwMode="auto">
          <a:xfrm>
            <a:off x="685800" y="605406"/>
            <a:ext cx="7772400" cy="5722388"/>
          </a:xfrm>
          <a:prstGeom prst="rect">
            <a:avLst/>
          </a:prstGeom>
          <a:noFill/>
        </p:spPr>
      </p:pic>
    </p:spTree>
    <p:extLst>
      <p:ext uri="{BB962C8B-B14F-4D97-AF65-F5344CB8AC3E}">
        <p14:creationId xmlns:p14="http://schemas.microsoft.com/office/powerpoint/2010/main" val="236844374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300" b="1" dirty="0" smtClean="0">
                <a:solidFill>
                  <a:srgbClr val="00B050"/>
                </a:solidFill>
              </a:rPr>
              <a:t>The students will objectively vote on who they believe won the debate.</a:t>
            </a:r>
            <a:endParaRPr lang="en-US" sz="2300" b="1" dirty="0">
              <a:solidFill>
                <a:srgbClr val="00B050"/>
              </a:solidFill>
            </a:endParaRPr>
          </a:p>
        </p:txBody>
      </p:sp>
      <p:sp>
        <p:nvSpPr>
          <p:cNvPr id="3" name="TextBox 2"/>
          <p:cNvSpPr txBox="1"/>
          <p:nvPr/>
        </p:nvSpPr>
        <p:spPr>
          <a:xfrm>
            <a:off x="0" y="6255391"/>
            <a:ext cx="9144000" cy="738664"/>
          </a:xfrm>
          <a:prstGeom prst="rect">
            <a:avLst/>
          </a:prstGeom>
          <a:noFill/>
        </p:spPr>
        <p:txBody>
          <a:bodyPr wrap="square" rtlCol="0">
            <a:spAutoFit/>
          </a:bodyPr>
          <a:lstStyle/>
          <a:p>
            <a:r>
              <a:rPr lang="en-US" sz="1400" dirty="0" smtClean="0">
                <a:solidFill>
                  <a:srgbClr val="00B0F0"/>
                </a:solidFill>
              </a:rPr>
              <a:t>Notice we are not saying who is right or wrong, but who we believe won the debate.			              </a:t>
            </a:r>
            <a:r>
              <a:rPr lang="en-US" sz="1400" dirty="0" smtClean="0"/>
              <a:t> </a:t>
            </a:r>
            <a:r>
              <a:rPr lang="en-US" sz="1400" dirty="0"/>
              <a:t>This image is courtesy </a:t>
            </a:r>
            <a:r>
              <a:rPr lang="en-US" sz="1400" dirty="0" smtClean="0"/>
              <a:t>of www.satirecartoonists.com</a:t>
            </a:r>
            <a:endParaRPr lang="en-US" sz="1400" dirty="0"/>
          </a:p>
          <a:p>
            <a:r>
              <a:rPr lang="en-US" sz="1400" dirty="0" smtClean="0">
                <a:solidFill>
                  <a:srgbClr val="00B0F0"/>
                </a:solidFill>
              </a:rPr>
              <a:t> </a:t>
            </a:r>
            <a:endParaRPr lang="en-US" sz="1400" dirty="0">
              <a:solidFill>
                <a:srgbClr val="00B0F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685800"/>
            <a:ext cx="8153400" cy="557321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38199"/>
          </a:xfrm>
        </p:spPr>
        <p:txBody>
          <a:bodyPr>
            <a:noAutofit/>
          </a:bodyPr>
          <a:lstStyle/>
          <a:p>
            <a:r>
              <a:rPr lang="en-US" sz="2000" b="1" dirty="0" smtClean="0">
                <a:solidFill>
                  <a:srgbClr val="00B050"/>
                </a:solidFill>
              </a:rPr>
              <a:t>You should have received a small piece of paper. </a:t>
            </a:r>
            <a:r>
              <a:rPr lang="en-US" sz="2000" b="1" dirty="0" smtClean="0">
                <a:solidFill>
                  <a:srgbClr val="0070C0"/>
                </a:solidFill>
              </a:rPr>
              <a:t>Write on it who you think won the debate, </a:t>
            </a:r>
            <a:r>
              <a:rPr lang="en-US" sz="2000" b="1" dirty="0" smtClean="0">
                <a:solidFill>
                  <a:srgbClr val="FFC000"/>
                </a:solidFill>
              </a:rPr>
              <a:t>give 3 reasons why you think that side won the debate</a:t>
            </a:r>
            <a:r>
              <a:rPr lang="en-US" sz="2000" b="1" dirty="0" smtClean="0">
                <a:solidFill>
                  <a:srgbClr val="00B050"/>
                </a:solidFill>
              </a:rPr>
              <a:t>, </a:t>
            </a:r>
            <a:r>
              <a:rPr lang="en-US" sz="2000" b="1" dirty="0" smtClean="0">
                <a:solidFill>
                  <a:srgbClr val="7030A0"/>
                </a:solidFill>
              </a:rPr>
              <a:t>fold it in half</a:t>
            </a:r>
            <a:r>
              <a:rPr lang="en-US" sz="2000" b="1" dirty="0" smtClean="0">
                <a:solidFill>
                  <a:srgbClr val="00B050"/>
                </a:solidFill>
              </a:rPr>
              <a:t>, and </a:t>
            </a:r>
            <a:r>
              <a:rPr lang="en-US" sz="2000" b="1" dirty="0" smtClean="0">
                <a:solidFill>
                  <a:srgbClr val="FF0000"/>
                </a:solidFill>
              </a:rPr>
              <a:t>place it in the box on the white table</a:t>
            </a:r>
            <a:r>
              <a:rPr lang="en-US" sz="2000" b="1" dirty="0" smtClean="0">
                <a:solidFill>
                  <a:srgbClr val="00B050"/>
                </a:solidFill>
              </a:rPr>
              <a:t>. </a:t>
            </a:r>
            <a:endParaRPr lang="en-US" sz="2000" b="1" dirty="0">
              <a:solidFill>
                <a:srgbClr val="00B050"/>
              </a:solidFill>
            </a:endParaRPr>
          </a:p>
        </p:txBody>
      </p:sp>
      <p:sp>
        <p:nvSpPr>
          <p:cNvPr id="3" name="TextBox 2"/>
          <p:cNvSpPr txBox="1"/>
          <p:nvPr/>
        </p:nvSpPr>
        <p:spPr>
          <a:xfrm>
            <a:off x="0" y="6324600"/>
            <a:ext cx="9144000" cy="738664"/>
          </a:xfrm>
          <a:prstGeom prst="rect">
            <a:avLst/>
          </a:prstGeom>
          <a:noFill/>
        </p:spPr>
        <p:txBody>
          <a:bodyPr wrap="square" rtlCol="0">
            <a:spAutoFit/>
          </a:bodyPr>
          <a:lstStyle/>
          <a:p>
            <a:r>
              <a:rPr lang="en-US" sz="1400" dirty="0" smtClean="0">
                <a:solidFill>
                  <a:srgbClr val="00B0F0"/>
                </a:solidFill>
              </a:rPr>
              <a:t>Notice that you are not voting who is right or wrong on this subject, but on which side you believe won the debate. </a:t>
            </a:r>
            <a:r>
              <a:rPr lang="en-US" sz="1400" dirty="0" smtClean="0"/>
              <a:t>This </a:t>
            </a:r>
            <a:r>
              <a:rPr lang="en-US" sz="1400" dirty="0"/>
              <a:t>image is courtesy </a:t>
            </a:r>
            <a:r>
              <a:rPr lang="en-US" sz="1400" dirty="0" smtClean="0"/>
              <a:t>of nodiman.en.made-in-china.com</a:t>
            </a:r>
            <a:endParaRPr lang="en-US" sz="1400" dirty="0"/>
          </a:p>
          <a:p>
            <a:r>
              <a:rPr lang="en-US" sz="1400" dirty="0" smtClean="0">
                <a:solidFill>
                  <a:srgbClr val="00B0F0"/>
                </a:solidFill>
              </a:rPr>
              <a:t> </a:t>
            </a:r>
            <a:endParaRPr lang="en-US" sz="1400" dirty="0">
              <a:solidFill>
                <a:srgbClr val="00B0F0"/>
              </a:solidFill>
            </a:endParaRPr>
          </a:p>
        </p:txBody>
      </p:sp>
      <p:pic>
        <p:nvPicPr>
          <p:cNvPr id="100355" name="Picture 3" descr="W:\Teaching\History\Debates\LessonPlans\20152016\PrivacyvsSecurity\box.jpg"/>
          <p:cNvPicPr>
            <a:picLocks noChangeAspect="1" noChangeArrowheads="1"/>
          </p:cNvPicPr>
          <p:nvPr/>
        </p:nvPicPr>
        <p:blipFill>
          <a:blip r:embed="rId2" cstate="print"/>
          <a:srcRect/>
          <a:stretch>
            <a:fillRect/>
          </a:stretch>
        </p:blipFill>
        <p:spPr bwMode="auto">
          <a:xfrm>
            <a:off x="609600" y="990600"/>
            <a:ext cx="7855974" cy="5334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2019</TotalTime>
  <Words>5001</Words>
  <Application>Microsoft Office PowerPoint</Application>
  <PresentationFormat>On-screen Show (4:3)</PresentationFormat>
  <Paragraphs>437</Paragraphs>
  <Slides>101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101</vt:i4>
      </vt:variant>
    </vt:vector>
  </HeadingPairs>
  <TitlesOfParts>
    <vt:vector size="104" baseType="lpstr">
      <vt:lpstr>Arial</vt:lpstr>
      <vt:lpstr>Calibri</vt:lpstr>
      <vt:lpstr>Office Theme</vt:lpstr>
      <vt:lpstr>More immigrants should be allowed in the United States.</vt:lpstr>
      <vt:lpstr>Debate Rules:</vt:lpstr>
      <vt:lpstr>Debate Rules:</vt:lpstr>
      <vt:lpstr>Debate Rules:</vt:lpstr>
      <vt:lpstr>Debate Rules:</vt:lpstr>
      <vt:lpstr>Debate Rules:</vt:lpstr>
      <vt:lpstr>Debate Rules:</vt:lpstr>
      <vt:lpstr>Debate Rules:</vt:lpstr>
      <vt:lpstr>Debate Rules:</vt:lpstr>
      <vt:lpstr>Debate Rules:</vt:lpstr>
      <vt:lpstr>Debate Rules:</vt:lpstr>
      <vt:lpstr>As someone moves to the podium to speak, everyone will give them a drum roll on your desks.</vt:lpstr>
      <vt:lpstr>Be prepared to come up when it is your turn. Don’t fumble around looking for your notes, etc…</vt:lpstr>
      <vt:lpstr>When you are speaking, have your head up and look at your audience, don’t only have your head down reading your notes.</vt:lpstr>
      <vt:lpstr>When you make your one minute statement, or your rebuttal, don’t just give us facts, or stories. Inform us how the facts and stories help to support your position, or to discredit the opposition’s position. </vt:lpstr>
      <vt:lpstr>If you are giving the opening or closing statement, don’t be thrown off when the teacher tells you “30 Seconds.”</vt:lpstr>
      <vt:lpstr>Another reason to keep your head up is if you are giving a one minute statement or rebuttal, the teacher will hold up 10 fingers when ten seconds are left, and count down.</vt:lpstr>
      <vt:lpstr>When one finishes their statement or rebuttal, everyone will clap.</vt:lpstr>
      <vt:lpstr>No debater is allowed to speak 3 times until everyone else on their team has had a chance to speak at least 1 time.</vt:lpstr>
      <vt:lpstr>While both sides speak, students should be taking notes on the debate script to help them during the time when it is their turn to speak.</vt:lpstr>
      <vt:lpstr>Another reason to keep your head down and take notes is that you are graded by how much you are paying attention during the debate.</vt:lpstr>
      <vt:lpstr>Leadership is judged by how well you work with your fellow students in your huddles and how “engaged” you are in the huddles.</vt:lpstr>
      <vt:lpstr>If someone says something outlandish, and/or controversial on the other side, you should answer that statement during the rebuttal. Don’t ignore it. Go after their statement. </vt:lpstr>
      <vt:lpstr>Use your Debate Scripts to understand exactly where we are in the debate, and what is being said in the debate.</vt:lpstr>
      <vt:lpstr>Take your debate scripts with you into your “huddles.”</vt:lpstr>
      <vt:lpstr> What to do in huddle before rebuttal: </vt:lpstr>
      <vt:lpstr>The debate ends with closing statements from both sides.</vt:lpstr>
      <vt:lpstr>The students will objectively vote on who they believe won the debate.</vt:lpstr>
      <vt:lpstr>The judges/moderators will objectively vote on who they believe won the debate.</vt:lpstr>
      <vt:lpstr>Your final grade for the debate will be placed on the Debate Rubric.</vt:lpstr>
      <vt:lpstr>Take a deep breath and let it out slowly, a good debater is a relaxed debater.</vt:lpstr>
      <vt:lpstr>More immigrants should be allowed in the United States.</vt:lpstr>
      <vt:lpstr>  #1  Proposition Opening Statement #1 Approximately 3 Minutes  </vt:lpstr>
      <vt:lpstr>  #2  Opposition Opening Statement #1 Approximately 3 Minutes  </vt:lpstr>
      <vt:lpstr>  #3 Proposition Opening Statement #2 Approximately 3 Minutes  </vt:lpstr>
      <vt:lpstr>  #4  Opposition Opening Statement #2 Approximately 3 Minutes  </vt:lpstr>
      <vt:lpstr>The moderator will allow the students from each side to “huddle” for 45 seconds before they respond to the statement.</vt:lpstr>
      <vt:lpstr> What to do in huddle before rebuttal: </vt:lpstr>
      <vt:lpstr>  #5  Proposition Rebuttal to Opening Statements Approximately 1 Minute  </vt:lpstr>
      <vt:lpstr>  #6  Opposition Rebuttal to Opening Statements Approximately 1 Minute  </vt:lpstr>
      <vt:lpstr>  #7  Proposition Statement #1 Approximately 1 Minute  </vt:lpstr>
      <vt:lpstr>  #8  Opposition Statement #1 Approximately 1 Minute  </vt:lpstr>
      <vt:lpstr>  #9  Proposition Statement #2 Approximately 1 Minute  </vt:lpstr>
      <vt:lpstr>  #10  Opposition Statement #2 Approximately 1 Minute  </vt:lpstr>
      <vt:lpstr>The moderator will allow the students from each side to “huddle” for 45 seconds before they respond to the statement.</vt:lpstr>
      <vt:lpstr> What to do in huddle before rebuttal: </vt:lpstr>
      <vt:lpstr>  #11  Proposition Rebuttal #1 &amp; #2 Approximately 1 Minute  </vt:lpstr>
      <vt:lpstr>  #12  Opposition Rebuttal #1 &amp; #2 Approximately 1 Minute  </vt:lpstr>
      <vt:lpstr>  #13  Proposition Statement #3 Approximately 1 Minute  </vt:lpstr>
      <vt:lpstr>  #14  Opposition Statement #3 Approximately 1 Minute  </vt:lpstr>
      <vt:lpstr>  #15  Proposition Statement #4 Approximately 1 Minute  </vt:lpstr>
      <vt:lpstr>  #16  Opposition Statement #4 Approximately 1 Minute  </vt:lpstr>
      <vt:lpstr>The moderator will allow the students from each side to “huddle” for 45 seconds before they respond to the statement.</vt:lpstr>
      <vt:lpstr> What to do in huddle before rebuttal: </vt:lpstr>
      <vt:lpstr>  #17  Proposition Rebuttal #3 &amp; #4 Approximately 1 Minute  </vt:lpstr>
      <vt:lpstr>  #18  Opposition Rebuttal #3 &amp; #4 Approximately 1 Minute  </vt:lpstr>
      <vt:lpstr>  #19  Proposition Statement #5 Approximately 1 Minute  </vt:lpstr>
      <vt:lpstr>  #20  Opposition Statement #5 Approximately 1 Minute  </vt:lpstr>
      <vt:lpstr>  #21  Proposition Statement #6 Approximately 1 Minute  </vt:lpstr>
      <vt:lpstr>  #22  Opposition Statement #6 Approximately 1 Minute  </vt:lpstr>
      <vt:lpstr>The moderator will allow the students from each side to “huddle” for 45 seconds before they respond to the statement.</vt:lpstr>
      <vt:lpstr> What to do in huddle before rebuttal: </vt:lpstr>
      <vt:lpstr>  #23  Proposition Rebuttal #5 &amp; #6 Approximately 1 Minute  </vt:lpstr>
      <vt:lpstr>  #24  Opposition Rebuttal #5 &amp; #6 Approximately 1 Minute  </vt:lpstr>
      <vt:lpstr>  #25  Proposition Statement #7 Approximately 1 Minute  </vt:lpstr>
      <vt:lpstr>  #26  Opposition Statement #7 Approximately 1 Minute  </vt:lpstr>
      <vt:lpstr>  #27  Proposition Statement #8 Approximately 1 Minute  </vt:lpstr>
      <vt:lpstr>  #28  Opposition Statement #8 Approximately 1 Minute  </vt:lpstr>
      <vt:lpstr>The moderator will allow the students from each side to “huddle” for 45 seconds before they respond to the statement.</vt:lpstr>
      <vt:lpstr> What to do in huddle before rebuttal: </vt:lpstr>
      <vt:lpstr>  #29  Proposition Rebuttal #7 &amp; #8 Approximately 1 Minute  </vt:lpstr>
      <vt:lpstr>  #30  Opposition Rebuttal #7 &amp; #8 Approximately 1 Minute  </vt:lpstr>
      <vt:lpstr>  #31  Proposition Statement #9 Approximately 1 Minute  </vt:lpstr>
      <vt:lpstr>  #32  Opposition Statement #9 Approximately 1 Minute  </vt:lpstr>
      <vt:lpstr>  #33  Proposition Statement #10 Approximately 1 Minute  </vt:lpstr>
      <vt:lpstr>  #34  Opposition Statement #10 Approximately 1 Minute  </vt:lpstr>
      <vt:lpstr>The moderator will allow the students from each side to “huddle” for 45 seconds before they respond to the statement.</vt:lpstr>
      <vt:lpstr> What to do in huddle before rebuttal: </vt:lpstr>
      <vt:lpstr>  #35  Proposition Rebuttal #9 &amp; #10 Approximately 1 Minute  </vt:lpstr>
      <vt:lpstr>  #36  Opposition Rebuttal #9 &amp; #10 Approximately 1 Minute  </vt:lpstr>
      <vt:lpstr>  #37  Proposition Statement #11 Approximately 1 Minute  </vt:lpstr>
      <vt:lpstr>  #38  Opposition Statement #11 Approximately 1 Minute  </vt:lpstr>
      <vt:lpstr>  #39  Proposition Statement #12 Approximately 1 Minute  </vt:lpstr>
      <vt:lpstr>  #40  Opposition Statement #12 Approximately 1 Minute  </vt:lpstr>
      <vt:lpstr>The moderator will allow the students from each side to “huddle” for 45 seconds before they respond to the statement.</vt:lpstr>
      <vt:lpstr> What to do in huddle before rebuttal: </vt:lpstr>
      <vt:lpstr>  #41  Proposition Rebuttal #11 &amp; #12 Approximately 1 Minute  </vt:lpstr>
      <vt:lpstr>  #42  Opposition Rebuttal #11 &amp; #12 Approximately 1 Minute  </vt:lpstr>
      <vt:lpstr>The moderator will allow the students from each side to “huddle” for 45 seconds before they respond to the statement.</vt:lpstr>
      <vt:lpstr> What to do in huddle before rebuttal: </vt:lpstr>
      <vt:lpstr>  #43  Optional Rebuttal #1 Approximately 1 Minute  </vt:lpstr>
      <vt:lpstr>  #44  Optional Rebuttal #2 Approximately 1 Minute  </vt:lpstr>
      <vt:lpstr>  #45  Proposition Closing Statement #1 Approximately 3 Minutes  </vt:lpstr>
      <vt:lpstr>  #46  Opposition Closing Statement #1 Approximately 3 Minutes  </vt:lpstr>
      <vt:lpstr>  #47 Proposition Closing Statement #2 (if needed) Approximately 3 Minutes  </vt:lpstr>
      <vt:lpstr>  #48  Opposition Closing Statement #2 (if needed) Approximately 3 Minutes  </vt:lpstr>
      <vt:lpstr>  Staple your Rubric packet/Template to your Debate Script Packet, and place it in the white basket.  </vt:lpstr>
      <vt:lpstr>The students will objectively vote on who they believe won the debate.</vt:lpstr>
      <vt:lpstr>You should have received a small piece of paper. Write on it who you think won the debate, give 3 reasons why you think that side won the debate, fold it in half, and place it in the box on the white table. </vt:lpstr>
      <vt:lpstr>The judges/moderators will objectively vote on who they believe won the debate.</vt:lpstr>
      <vt:lpstr>Your final grade for the debate will be placed on the Debate Rubric.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dad</dc:creator>
  <cp:lastModifiedBy>Windows User</cp:lastModifiedBy>
  <cp:revision>191</cp:revision>
  <dcterms:created xsi:type="dcterms:W3CDTF">2006-08-16T00:00:00Z</dcterms:created>
  <dcterms:modified xsi:type="dcterms:W3CDTF">2020-05-25T12:59:02Z</dcterms:modified>
</cp:coreProperties>
</file>