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428" r:id="rId2"/>
    <p:sldId id="379" r:id="rId3"/>
    <p:sldId id="380" r:id="rId4"/>
    <p:sldId id="381" r:id="rId5"/>
    <p:sldId id="382" r:id="rId6"/>
    <p:sldId id="383" r:id="rId7"/>
    <p:sldId id="384" r:id="rId8"/>
    <p:sldId id="385" r:id="rId9"/>
    <p:sldId id="386" r:id="rId10"/>
    <p:sldId id="387" r:id="rId11"/>
    <p:sldId id="388" r:id="rId12"/>
    <p:sldId id="389" r:id="rId13"/>
    <p:sldId id="391" r:id="rId14"/>
    <p:sldId id="392" r:id="rId15"/>
    <p:sldId id="393" r:id="rId16"/>
    <p:sldId id="395" r:id="rId17"/>
    <p:sldId id="396" r:id="rId18"/>
    <p:sldId id="397" r:id="rId19"/>
    <p:sldId id="429" r:id="rId20"/>
    <p:sldId id="290" r:id="rId21"/>
    <p:sldId id="311" r:id="rId22"/>
    <p:sldId id="312" r:id="rId23"/>
    <p:sldId id="313" r:id="rId24"/>
    <p:sldId id="414" r:id="rId25"/>
    <p:sldId id="415" r:id="rId26"/>
    <p:sldId id="417" r:id="rId27"/>
    <p:sldId id="316" r:id="rId28"/>
    <p:sldId id="314" r:id="rId29"/>
    <p:sldId id="418" r:id="rId30"/>
    <p:sldId id="321" r:id="rId31"/>
    <p:sldId id="318" r:id="rId32"/>
    <p:sldId id="315" r:id="rId33"/>
    <p:sldId id="320" r:id="rId34"/>
    <p:sldId id="330" r:id="rId35"/>
    <p:sldId id="327" r:id="rId36"/>
    <p:sldId id="419" r:id="rId37"/>
    <p:sldId id="420" r:id="rId38"/>
    <p:sldId id="328" r:id="rId39"/>
    <p:sldId id="329" r:id="rId40"/>
    <p:sldId id="332" r:id="rId41"/>
    <p:sldId id="336" r:id="rId42"/>
    <p:sldId id="339" r:id="rId43"/>
    <p:sldId id="399" r:id="rId44"/>
    <p:sldId id="400" r:id="rId45"/>
    <p:sldId id="337" r:id="rId46"/>
    <p:sldId id="402" r:id="rId47"/>
    <p:sldId id="344" r:id="rId48"/>
    <p:sldId id="401" r:id="rId49"/>
    <p:sldId id="345" r:id="rId50"/>
    <p:sldId id="421" r:id="rId51"/>
    <p:sldId id="422" r:id="rId52"/>
    <p:sldId id="340" r:id="rId53"/>
    <p:sldId id="353" r:id="rId54"/>
    <p:sldId id="350" r:id="rId55"/>
    <p:sldId id="348" r:id="rId56"/>
    <p:sldId id="403" r:id="rId57"/>
    <p:sldId id="404" r:id="rId58"/>
    <p:sldId id="423" r:id="rId59"/>
    <p:sldId id="349" r:id="rId60"/>
    <p:sldId id="425" r:id="rId61"/>
    <p:sldId id="424" r:id="rId62"/>
    <p:sldId id="360" r:id="rId63"/>
    <p:sldId id="357" r:id="rId64"/>
    <p:sldId id="406" r:id="rId65"/>
    <p:sldId id="405" r:id="rId66"/>
    <p:sldId id="361" r:id="rId67"/>
    <p:sldId id="365" r:id="rId68"/>
    <p:sldId id="362" r:id="rId69"/>
    <p:sldId id="367" r:id="rId70"/>
    <p:sldId id="368" r:id="rId71"/>
    <p:sldId id="407" r:id="rId72"/>
    <p:sldId id="375" r:id="rId73"/>
    <p:sldId id="376" r:id="rId74"/>
    <p:sldId id="377" r:id="rId75"/>
    <p:sldId id="378" r:id="rId76"/>
    <p:sldId id="275" r:id="rId77"/>
    <p:sldId id="293" r:id="rId78"/>
    <p:sldId id="310"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4660"/>
  </p:normalViewPr>
  <p:slideViewPr>
    <p:cSldViewPr>
      <p:cViewPr varScale="1">
        <p:scale>
          <a:sx n="86" d="100"/>
          <a:sy n="86" d="100"/>
        </p:scale>
        <p:origin x="-150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16FC4-6B26-4FD8-845B-BFE984F71DCA}" type="datetimeFigureOut">
              <a:rPr lang="en-US" smtClean="0"/>
              <a:pPr/>
              <a:t>11/29/2015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BC354-78A4-4BB1-B2BB-98922E6AA9C0}" type="slidenum">
              <a:rPr lang="en-US" smtClean="0"/>
              <a:pPr/>
              <a:t>‹#›</a:t>
            </a:fld>
            <a:endParaRPr lang="en-US"/>
          </a:p>
        </p:txBody>
      </p:sp>
    </p:spTree>
    <p:extLst>
      <p:ext uri="{BB962C8B-B14F-4D97-AF65-F5344CB8AC3E}">
        <p14:creationId xmlns:p14="http://schemas.microsoft.com/office/powerpoint/2010/main" xmlns="" val="1245884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p:spPr>
        <p:txBody>
          <a:bodyPr>
            <a:normAutofit fontScale="90000"/>
          </a:bodyPr>
          <a:lstStyle/>
          <a:p>
            <a:r>
              <a:rPr lang="en-US" sz="2400" b="1" dirty="0" smtClean="0">
                <a:solidFill>
                  <a:srgbClr val="00B0F0"/>
                </a:solidFill>
              </a:rPr>
              <a:t>Euthanasia (physician-assisted suicide) should be legal in the United States.</a:t>
            </a:r>
            <a:endParaRPr lang="en-US" sz="2400" b="1" dirty="0">
              <a:solidFill>
                <a:srgbClr val="00B0F0"/>
              </a:solidFill>
            </a:endParaRPr>
          </a:p>
        </p:txBody>
      </p:sp>
      <p:sp>
        <p:nvSpPr>
          <p:cNvPr id="3" name="TextBox 2"/>
          <p:cNvSpPr txBox="1"/>
          <p:nvPr/>
        </p:nvSpPr>
        <p:spPr>
          <a:xfrm>
            <a:off x="0" y="5791200"/>
            <a:ext cx="9144000" cy="307777"/>
          </a:xfrm>
          <a:prstGeom prst="rect">
            <a:avLst/>
          </a:prstGeom>
          <a:noFill/>
        </p:spPr>
        <p:txBody>
          <a:bodyPr wrap="square" rtlCol="0">
            <a:spAutoFit/>
          </a:bodyPr>
          <a:lstStyle/>
          <a:p>
            <a:r>
              <a:rPr lang="en-US" sz="1400" dirty="0" smtClean="0"/>
              <a:t>This </a:t>
            </a:r>
            <a:r>
              <a:rPr lang="en-US" sz="1400" dirty="0" smtClean="0"/>
              <a:t>image is courtesy of dailymaverick.co.za</a:t>
            </a:r>
            <a:endParaRPr lang="en-US" sz="1400" dirty="0"/>
          </a:p>
        </p:txBody>
      </p:sp>
      <p:pic>
        <p:nvPicPr>
          <p:cNvPr id="1026" name="Picture 2" descr="http://www.dailymaverick.co.za/images/uploaded_images/article/andrea-euthanasia-subbed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33400"/>
            <a:ext cx="9144000" cy="531025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800" b="1" dirty="0" smtClean="0">
                <a:solidFill>
                  <a:srgbClr val="00B050"/>
                </a:solidFill>
              </a:rPr>
              <a:t>Debate Rules:</a:t>
            </a:r>
            <a:endParaRPr lang="en-US" sz="2800" b="1" dirty="0">
              <a:solidFill>
                <a:srgbClr val="00B050"/>
              </a:solidFill>
            </a:endParaRPr>
          </a:p>
        </p:txBody>
      </p:sp>
      <p:sp>
        <p:nvSpPr>
          <p:cNvPr id="3" name="TextBox 2"/>
          <p:cNvSpPr txBox="1"/>
          <p:nvPr/>
        </p:nvSpPr>
        <p:spPr>
          <a:xfrm>
            <a:off x="0" y="838200"/>
            <a:ext cx="9144000" cy="3385542"/>
          </a:xfrm>
          <a:prstGeom prst="rect">
            <a:avLst/>
          </a:prstGeom>
          <a:noFill/>
        </p:spPr>
        <p:txBody>
          <a:bodyPr wrap="square" rtlCol="0">
            <a:spAutoFit/>
          </a:bodyPr>
          <a:lstStyle/>
          <a:p>
            <a:r>
              <a:rPr lang="en-US" sz="2400" b="1" dirty="0" smtClean="0">
                <a:solidFill>
                  <a:srgbClr val="7030A0"/>
                </a:solidFill>
              </a:rPr>
              <a:t>Be Polite and Courteous</a:t>
            </a:r>
          </a:p>
          <a:p>
            <a:r>
              <a:rPr lang="en-US" sz="2400" b="1" dirty="0" smtClean="0">
                <a:solidFill>
                  <a:srgbClr val="7030A0"/>
                </a:solidFill>
              </a:rPr>
              <a:t>Listen Carefully to Both Sides</a:t>
            </a:r>
          </a:p>
          <a:p>
            <a:r>
              <a:rPr lang="en-US" sz="2400" b="1" dirty="0" smtClean="0">
                <a:solidFill>
                  <a:srgbClr val="7030A0"/>
                </a:solidFill>
              </a:rPr>
              <a:t>Be Respectful and Supportive of your fellow students</a:t>
            </a:r>
          </a:p>
          <a:p>
            <a:r>
              <a:rPr lang="en-US" sz="2400" b="1" dirty="0" smtClean="0">
                <a:solidFill>
                  <a:srgbClr val="7030A0"/>
                </a:solidFill>
              </a:rPr>
              <a:t>Avoid making inappropriate noises</a:t>
            </a:r>
          </a:p>
          <a:p>
            <a:r>
              <a:rPr lang="en-US" sz="2400" b="1" dirty="0" smtClean="0">
                <a:solidFill>
                  <a:srgbClr val="7030A0"/>
                </a:solidFill>
              </a:rPr>
              <a:t>Speak only when recognized by the moderator</a:t>
            </a:r>
          </a:p>
          <a:p>
            <a:r>
              <a:rPr lang="en-US" sz="2400" b="1" dirty="0" smtClean="0">
                <a:solidFill>
                  <a:srgbClr val="7030A0"/>
                </a:solidFill>
              </a:rPr>
              <a:t>Allow others to express their opinions</a:t>
            </a:r>
          </a:p>
          <a:p>
            <a:r>
              <a:rPr lang="en-US" sz="2400" b="1" dirty="0" smtClean="0">
                <a:solidFill>
                  <a:srgbClr val="7030A0"/>
                </a:solidFill>
              </a:rPr>
              <a:t>Do not try to talk all the time without giving someone else their turn</a:t>
            </a:r>
          </a:p>
          <a:p>
            <a:r>
              <a:rPr lang="en-US" sz="2300" b="1" dirty="0" smtClean="0">
                <a:solidFill>
                  <a:srgbClr val="7030A0"/>
                </a:solidFill>
              </a:rPr>
              <a:t>Use grammatically correct language (don’t sound like you're uneducated)</a:t>
            </a:r>
          </a:p>
          <a:p>
            <a:r>
              <a:rPr lang="en-US" sz="2300" b="1" dirty="0" smtClean="0">
                <a:solidFill>
                  <a:srgbClr val="7030A0"/>
                </a:solidFill>
              </a:rPr>
              <a:t>Speak clearly, slowly, and loud enough to be heard by the audience</a:t>
            </a:r>
            <a:endParaRPr lang="en-US" sz="2300" b="1" dirty="0">
              <a:solidFill>
                <a:srgbClr val="7030A0"/>
              </a:solidFill>
            </a:endParaRPr>
          </a:p>
        </p:txBody>
      </p:sp>
    </p:spTree>
    <p:extLst>
      <p:ext uri="{BB962C8B-B14F-4D97-AF65-F5344CB8AC3E}">
        <p14:creationId xmlns:p14="http://schemas.microsoft.com/office/powerpoint/2010/main" xmlns="" val="1649195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800" b="1" dirty="0" smtClean="0">
                <a:solidFill>
                  <a:srgbClr val="00B050"/>
                </a:solidFill>
              </a:rPr>
              <a:t>Debate Rules:</a:t>
            </a:r>
            <a:endParaRPr lang="en-US" sz="2800" b="1" dirty="0">
              <a:solidFill>
                <a:srgbClr val="00B050"/>
              </a:solidFill>
            </a:endParaRPr>
          </a:p>
        </p:txBody>
      </p:sp>
      <p:sp>
        <p:nvSpPr>
          <p:cNvPr id="3" name="TextBox 2"/>
          <p:cNvSpPr txBox="1"/>
          <p:nvPr/>
        </p:nvSpPr>
        <p:spPr>
          <a:xfrm>
            <a:off x="0" y="838200"/>
            <a:ext cx="9144000" cy="3739485"/>
          </a:xfrm>
          <a:prstGeom prst="rect">
            <a:avLst/>
          </a:prstGeom>
          <a:noFill/>
        </p:spPr>
        <p:txBody>
          <a:bodyPr wrap="square" rtlCol="0">
            <a:spAutoFit/>
          </a:bodyPr>
          <a:lstStyle/>
          <a:p>
            <a:r>
              <a:rPr lang="en-US" sz="2400" b="1" dirty="0" smtClean="0">
                <a:solidFill>
                  <a:srgbClr val="7030A0"/>
                </a:solidFill>
              </a:rPr>
              <a:t>Be Polite and Courteous</a:t>
            </a:r>
          </a:p>
          <a:p>
            <a:r>
              <a:rPr lang="en-US" sz="2400" b="1" dirty="0" smtClean="0">
                <a:solidFill>
                  <a:srgbClr val="7030A0"/>
                </a:solidFill>
              </a:rPr>
              <a:t>Listen Carefully to Both Sides</a:t>
            </a:r>
          </a:p>
          <a:p>
            <a:r>
              <a:rPr lang="en-US" sz="2400" b="1" dirty="0" smtClean="0">
                <a:solidFill>
                  <a:srgbClr val="7030A0"/>
                </a:solidFill>
              </a:rPr>
              <a:t>Be Respectful and Supportive of your fellow students</a:t>
            </a:r>
          </a:p>
          <a:p>
            <a:r>
              <a:rPr lang="en-US" sz="2400" b="1" dirty="0" smtClean="0">
                <a:solidFill>
                  <a:srgbClr val="7030A0"/>
                </a:solidFill>
              </a:rPr>
              <a:t>Avoid making inappropriate noises</a:t>
            </a:r>
          </a:p>
          <a:p>
            <a:r>
              <a:rPr lang="en-US" sz="2400" b="1" dirty="0" smtClean="0">
                <a:solidFill>
                  <a:srgbClr val="7030A0"/>
                </a:solidFill>
              </a:rPr>
              <a:t>Speak only when recognized by the moderator</a:t>
            </a:r>
          </a:p>
          <a:p>
            <a:r>
              <a:rPr lang="en-US" sz="2400" b="1" dirty="0" smtClean="0">
                <a:solidFill>
                  <a:srgbClr val="7030A0"/>
                </a:solidFill>
              </a:rPr>
              <a:t>Allow others to express their opinions</a:t>
            </a:r>
          </a:p>
          <a:p>
            <a:r>
              <a:rPr lang="en-US" sz="2400" b="1" dirty="0" smtClean="0">
                <a:solidFill>
                  <a:srgbClr val="7030A0"/>
                </a:solidFill>
              </a:rPr>
              <a:t>Do not try to talk all the time without giving someone else their turn</a:t>
            </a:r>
          </a:p>
          <a:p>
            <a:r>
              <a:rPr lang="en-US" sz="2300" b="1" dirty="0" smtClean="0">
                <a:solidFill>
                  <a:srgbClr val="7030A0"/>
                </a:solidFill>
              </a:rPr>
              <a:t>Use grammatically correct language (don’t sound like you're uneducated)</a:t>
            </a:r>
          </a:p>
          <a:p>
            <a:r>
              <a:rPr lang="en-US" sz="2300" b="1" dirty="0" smtClean="0">
                <a:solidFill>
                  <a:srgbClr val="7030A0"/>
                </a:solidFill>
              </a:rPr>
              <a:t>Speak clearly, slowly, and loud enough to be heard by the audience</a:t>
            </a:r>
          </a:p>
          <a:p>
            <a:r>
              <a:rPr lang="en-US" sz="2300" b="1" dirty="0" smtClean="0">
                <a:solidFill>
                  <a:srgbClr val="7030A0"/>
                </a:solidFill>
              </a:rPr>
              <a:t>Speak with passion and excitement </a:t>
            </a:r>
            <a:endParaRPr lang="en-US" sz="2300" b="1" dirty="0">
              <a:solidFill>
                <a:srgbClr val="7030A0"/>
              </a:solidFill>
            </a:endParaRPr>
          </a:p>
        </p:txBody>
      </p:sp>
    </p:spTree>
    <p:extLst>
      <p:ext uri="{BB962C8B-B14F-4D97-AF65-F5344CB8AC3E}">
        <p14:creationId xmlns:p14="http://schemas.microsoft.com/office/powerpoint/2010/main" xmlns="" val="1528198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2300" dirty="0" smtClean="0">
                <a:solidFill>
                  <a:srgbClr val="00B050"/>
                </a:solidFill>
              </a:rPr>
              <a:t>After a student speaks 2 times, they will not be allowed to speak again until everyone else on their team has had a chance to speak at least 1 time.</a:t>
            </a:r>
            <a:endParaRPr lang="en-US" sz="2300" b="1" dirty="0">
              <a:solidFill>
                <a:srgbClr val="00B050"/>
              </a:solidFill>
            </a:endParaRPr>
          </a:p>
        </p:txBody>
      </p:sp>
      <p:sp>
        <p:nvSpPr>
          <p:cNvPr id="3" name="TextBox 2"/>
          <p:cNvSpPr txBox="1"/>
          <p:nvPr/>
        </p:nvSpPr>
        <p:spPr>
          <a:xfrm>
            <a:off x="0" y="6472157"/>
            <a:ext cx="9067800" cy="523220"/>
          </a:xfrm>
          <a:prstGeom prst="rect">
            <a:avLst/>
          </a:prstGeom>
          <a:noFill/>
        </p:spPr>
        <p:txBody>
          <a:bodyPr wrap="square" rtlCol="0">
            <a:spAutoFit/>
          </a:bodyPr>
          <a:lstStyle/>
          <a:p>
            <a:r>
              <a:rPr lang="en-US" sz="1400" dirty="0">
                <a:solidFill>
                  <a:prstClr val="black"/>
                </a:solidFill>
              </a:rPr>
              <a:t>This image is courtesy </a:t>
            </a:r>
            <a:r>
              <a:rPr lang="en-US" sz="1400" dirty="0" smtClean="0">
                <a:solidFill>
                  <a:prstClr val="black"/>
                </a:solidFill>
              </a:rPr>
              <a:t>of www.quazoo.com</a:t>
            </a:r>
            <a:endParaRPr lang="en-US" sz="1400" dirty="0">
              <a:solidFill>
                <a:prstClr val="black"/>
              </a:solidFill>
            </a:endParaRPr>
          </a:p>
          <a:p>
            <a:endParaRPr lang="en-US" sz="1400" dirty="0">
              <a:solidFill>
                <a:prstClr val="black"/>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990599"/>
            <a:ext cx="8610600" cy="5461353"/>
          </a:xfrm>
          <a:prstGeom prst="rect">
            <a:avLst/>
          </a:prstGeom>
        </p:spPr>
      </p:pic>
    </p:spTree>
    <p:extLst>
      <p:ext uri="{BB962C8B-B14F-4D97-AF65-F5344CB8AC3E}">
        <p14:creationId xmlns:p14="http://schemas.microsoft.com/office/powerpoint/2010/main" xmlns="" val="2598799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400" b="1" dirty="0" smtClean="0">
                <a:solidFill>
                  <a:srgbClr val="00B050"/>
                </a:solidFill>
              </a:rPr>
              <a:t>While both sides speak, students should be taking notes </a:t>
            </a:r>
            <a:r>
              <a:rPr lang="en-US" sz="2400" b="1" dirty="0" smtClean="0">
                <a:solidFill>
                  <a:srgbClr val="7030A0"/>
                </a:solidFill>
              </a:rPr>
              <a:t>on the debate script</a:t>
            </a:r>
            <a:r>
              <a:rPr lang="en-US" sz="2400" b="1" dirty="0" smtClean="0">
                <a:solidFill>
                  <a:srgbClr val="00B050"/>
                </a:solidFill>
              </a:rPr>
              <a:t> to help them during the time when it is their turn to speak.</a:t>
            </a:r>
            <a:endParaRPr lang="en-US" sz="2400" b="1" dirty="0">
              <a:solidFill>
                <a:srgbClr val="00B050"/>
              </a:solidFill>
            </a:endParaRPr>
          </a:p>
        </p:txBody>
      </p:sp>
      <p:sp>
        <p:nvSpPr>
          <p:cNvPr id="3" name="TextBox 2"/>
          <p:cNvSpPr txBox="1"/>
          <p:nvPr/>
        </p:nvSpPr>
        <p:spPr>
          <a:xfrm>
            <a:off x="0" y="6119336"/>
            <a:ext cx="9144000" cy="954107"/>
          </a:xfrm>
          <a:prstGeom prst="rect">
            <a:avLst/>
          </a:prstGeom>
          <a:noFill/>
        </p:spPr>
        <p:txBody>
          <a:bodyPr wrap="square" rtlCol="0">
            <a:spAutoFit/>
          </a:bodyPr>
          <a:lstStyle/>
          <a:p>
            <a:r>
              <a:rPr lang="en-US" sz="1400" dirty="0" smtClean="0">
                <a:solidFill>
                  <a:srgbClr val="00B0F0"/>
                </a:solidFill>
              </a:rPr>
              <a:t>At this point, one should be taking notes to help you in your rebuttal, and to respond to the other side’s rebuttal. Keep your head down, do not show much emotion. Do not show your opponent how effective or laughable their arguments are.</a:t>
            </a:r>
            <a:r>
              <a:rPr lang="en-US" sz="1400" dirty="0" smtClean="0">
                <a:solidFill>
                  <a:prstClr val="black"/>
                </a:solidFill>
              </a:rPr>
              <a:t> </a:t>
            </a:r>
            <a:r>
              <a:rPr lang="en-US" sz="1400" dirty="0">
                <a:solidFill>
                  <a:prstClr val="black"/>
                </a:solidFill>
              </a:rPr>
              <a:t>This image is courtesy </a:t>
            </a:r>
            <a:r>
              <a:rPr lang="en-US" sz="1400" dirty="0" smtClean="0">
                <a:solidFill>
                  <a:prstClr val="black"/>
                </a:solidFill>
              </a:rPr>
              <a:t>of hercampus.com.</a:t>
            </a:r>
            <a:endParaRPr lang="en-US" sz="1400" dirty="0">
              <a:solidFill>
                <a:prstClr val="black"/>
              </a:solidFill>
            </a:endParaRPr>
          </a:p>
          <a:p>
            <a:endParaRPr lang="en-US" sz="1400" dirty="0">
              <a:solidFill>
                <a:srgbClr val="00B0F0"/>
              </a:solidFill>
            </a:endParaRPr>
          </a:p>
        </p:txBody>
      </p:sp>
      <p:pic>
        <p:nvPicPr>
          <p:cNvPr id="2050" name="Picture 2" descr="http://www.hercampus.com/sites/default/files/2014/10/05/note%20taking%2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 y="838200"/>
            <a:ext cx="8724900" cy="5234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7068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600" b="1" dirty="0" smtClean="0">
                <a:solidFill>
                  <a:srgbClr val="00B050"/>
                </a:solidFill>
              </a:rPr>
              <a:t>Use your Debate Scripts to understand exactly where we are in the debate, and what is being said in the debate.</a:t>
            </a:r>
            <a:endParaRPr lang="en-US" sz="2600" b="1" dirty="0">
              <a:solidFill>
                <a:srgbClr val="00B050"/>
              </a:solidFill>
            </a:endParaRPr>
          </a:p>
        </p:txBody>
      </p:sp>
      <p:sp>
        <p:nvSpPr>
          <p:cNvPr id="3" name="TextBox 2"/>
          <p:cNvSpPr txBox="1"/>
          <p:nvPr/>
        </p:nvSpPr>
        <p:spPr>
          <a:xfrm>
            <a:off x="0" y="6324600"/>
            <a:ext cx="9144000" cy="738664"/>
          </a:xfrm>
          <a:prstGeom prst="rect">
            <a:avLst/>
          </a:prstGeom>
          <a:noFill/>
        </p:spPr>
        <p:txBody>
          <a:bodyPr wrap="square" rtlCol="0">
            <a:spAutoFit/>
          </a:bodyPr>
          <a:lstStyle/>
          <a:p>
            <a:r>
              <a:rPr lang="en-US" sz="1400" dirty="0" smtClean="0">
                <a:solidFill>
                  <a:srgbClr val="00B0F0"/>
                </a:solidFill>
              </a:rPr>
              <a:t>The debate script shows step by step who is supposed to speak and when. First put your Name, Period, and Date on the script. </a:t>
            </a:r>
            <a:r>
              <a:rPr lang="en-US" sz="1400" dirty="0" smtClean="0">
                <a:solidFill>
                  <a:prstClr val="black"/>
                </a:solidFill>
              </a:rPr>
              <a:t>This image was created by Mr. Robert </a:t>
            </a:r>
            <a:r>
              <a:rPr lang="en-US" sz="1400" dirty="0" err="1" smtClean="0">
                <a:solidFill>
                  <a:prstClr val="black"/>
                </a:solidFill>
              </a:rPr>
              <a:t>Housch</a:t>
            </a:r>
            <a:r>
              <a:rPr lang="en-US" sz="1400" dirty="0" smtClean="0">
                <a:solidFill>
                  <a:prstClr val="black"/>
                </a:solidFill>
              </a:rPr>
              <a:t>.</a:t>
            </a:r>
            <a:endParaRPr lang="en-US" sz="1400" dirty="0">
              <a:solidFill>
                <a:prstClr val="black"/>
              </a:solidFill>
            </a:endParaRPr>
          </a:p>
          <a:p>
            <a:endParaRPr lang="en-US" sz="1400" dirty="0">
              <a:solidFill>
                <a:srgbClr val="00B0F0"/>
              </a:solidFill>
            </a:endParaRPr>
          </a:p>
        </p:txBody>
      </p:sp>
      <p:pic>
        <p:nvPicPr>
          <p:cNvPr id="8194" name="Picture 2" descr="W:\Teaching\History\Debates\LessonPlans\20152016\Debate\DebateScript1stPage.jpg"/>
          <p:cNvPicPr>
            <a:picLocks noChangeAspect="1" noChangeArrowheads="1"/>
          </p:cNvPicPr>
          <p:nvPr/>
        </p:nvPicPr>
        <p:blipFill>
          <a:blip r:embed="rId2" cstate="print"/>
          <a:srcRect/>
          <a:stretch>
            <a:fillRect/>
          </a:stretch>
        </p:blipFill>
        <p:spPr bwMode="auto">
          <a:xfrm>
            <a:off x="1752600" y="838200"/>
            <a:ext cx="5548122" cy="5486400"/>
          </a:xfrm>
          <a:prstGeom prst="rect">
            <a:avLst/>
          </a:prstGeom>
          <a:noFill/>
        </p:spPr>
      </p:pic>
    </p:spTree>
    <p:extLst>
      <p:ext uri="{BB962C8B-B14F-4D97-AF65-F5344CB8AC3E}">
        <p14:creationId xmlns:p14="http://schemas.microsoft.com/office/powerpoint/2010/main" xmlns="" val="1914106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600" b="1" dirty="0" smtClean="0">
                <a:solidFill>
                  <a:srgbClr val="00B050"/>
                </a:solidFill>
              </a:rPr>
              <a:t>The debate ends with closing statements from both sides.</a:t>
            </a:r>
            <a:endParaRPr lang="en-US" sz="2600" b="1" dirty="0">
              <a:solidFill>
                <a:srgbClr val="00B050"/>
              </a:solidFill>
            </a:endParaRPr>
          </a:p>
        </p:txBody>
      </p:sp>
      <p:sp>
        <p:nvSpPr>
          <p:cNvPr id="3" name="TextBox 2"/>
          <p:cNvSpPr txBox="1"/>
          <p:nvPr/>
        </p:nvSpPr>
        <p:spPr>
          <a:xfrm>
            <a:off x="0" y="6073170"/>
            <a:ext cx="9144000" cy="954107"/>
          </a:xfrm>
          <a:prstGeom prst="rect">
            <a:avLst/>
          </a:prstGeom>
          <a:noFill/>
        </p:spPr>
        <p:txBody>
          <a:bodyPr wrap="square" rtlCol="0">
            <a:spAutoFit/>
          </a:bodyPr>
          <a:lstStyle/>
          <a:p>
            <a:r>
              <a:rPr lang="en-US" sz="1400" dirty="0" smtClean="0">
                <a:solidFill>
                  <a:srgbClr val="00B0F0"/>
                </a:solidFill>
              </a:rPr>
              <a:t>The “Proposition” side speaks first, followed by the “Opposition” side. In the final huddle, the students will decide which student will represent them by giving the closing statement for their side.</a:t>
            </a:r>
            <a:r>
              <a:rPr lang="en-US" sz="1400" dirty="0">
                <a:solidFill>
                  <a:prstClr val="black"/>
                </a:solidFill>
              </a:rPr>
              <a:t> This image is courtesy </a:t>
            </a:r>
            <a:r>
              <a:rPr lang="en-US" sz="1400" dirty="0" smtClean="0">
                <a:solidFill>
                  <a:prstClr val="black"/>
                </a:solidFill>
              </a:rPr>
              <a:t>of www2.humboldteducation.com</a:t>
            </a:r>
            <a:endParaRPr lang="en-US" sz="1400" dirty="0">
              <a:solidFill>
                <a:prstClr val="black"/>
              </a:solidFill>
            </a:endParaRPr>
          </a:p>
          <a:p>
            <a:endParaRPr lang="en-US" sz="1400" dirty="0">
              <a:solidFill>
                <a:srgbClr val="00B0F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250" y="838199"/>
            <a:ext cx="8953500" cy="5029201"/>
          </a:xfrm>
          <a:prstGeom prst="rect">
            <a:avLst/>
          </a:prstGeom>
        </p:spPr>
      </p:pic>
    </p:spTree>
    <p:extLst>
      <p:ext uri="{BB962C8B-B14F-4D97-AF65-F5344CB8AC3E}">
        <p14:creationId xmlns:p14="http://schemas.microsoft.com/office/powerpoint/2010/main" xmlns="" val="1312496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300" b="1" dirty="0" smtClean="0">
                <a:solidFill>
                  <a:srgbClr val="00B050"/>
                </a:solidFill>
              </a:rPr>
              <a:t>The students will objectively vote on who they believe won the debate.</a:t>
            </a:r>
            <a:endParaRPr lang="en-US" sz="2300" b="1" dirty="0">
              <a:solidFill>
                <a:srgbClr val="00B050"/>
              </a:solidFill>
            </a:endParaRPr>
          </a:p>
        </p:txBody>
      </p:sp>
      <p:sp>
        <p:nvSpPr>
          <p:cNvPr id="3" name="TextBox 2"/>
          <p:cNvSpPr txBox="1"/>
          <p:nvPr/>
        </p:nvSpPr>
        <p:spPr>
          <a:xfrm>
            <a:off x="0" y="6255391"/>
            <a:ext cx="9144000" cy="738664"/>
          </a:xfrm>
          <a:prstGeom prst="rect">
            <a:avLst/>
          </a:prstGeom>
          <a:noFill/>
        </p:spPr>
        <p:txBody>
          <a:bodyPr wrap="square" rtlCol="0">
            <a:spAutoFit/>
          </a:bodyPr>
          <a:lstStyle/>
          <a:p>
            <a:r>
              <a:rPr lang="en-US" sz="1400" dirty="0" smtClean="0">
                <a:solidFill>
                  <a:srgbClr val="00B0F0"/>
                </a:solidFill>
              </a:rPr>
              <a:t>Notice we are not saying who is right or wrong, but who we believe won the debate.			              </a:t>
            </a:r>
            <a:r>
              <a:rPr lang="en-US" sz="1400" dirty="0" smtClean="0">
                <a:solidFill>
                  <a:prstClr val="black"/>
                </a:solidFill>
              </a:rPr>
              <a:t> </a:t>
            </a:r>
            <a:r>
              <a:rPr lang="en-US" sz="1400" dirty="0">
                <a:solidFill>
                  <a:prstClr val="black"/>
                </a:solidFill>
              </a:rPr>
              <a:t>This image is courtesy </a:t>
            </a:r>
            <a:r>
              <a:rPr lang="en-US" sz="1400" dirty="0" smtClean="0">
                <a:solidFill>
                  <a:prstClr val="black"/>
                </a:solidFill>
              </a:rPr>
              <a:t>of www.satirecartoonists.com</a:t>
            </a:r>
            <a:endParaRPr lang="en-US" sz="1400" dirty="0">
              <a:solidFill>
                <a:prstClr val="black"/>
              </a:solidFill>
            </a:endParaRPr>
          </a:p>
          <a:p>
            <a:r>
              <a:rPr lang="en-US" sz="1400" dirty="0" smtClean="0">
                <a:solidFill>
                  <a:srgbClr val="00B0F0"/>
                </a:solidFill>
              </a:rPr>
              <a:t> </a:t>
            </a:r>
            <a:endParaRPr lang="en-US" sz="1400" dirty="0">
              <a:solidFill>
                <a:srgbClr val="00B0F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685800"/>
            <a:ext cx="8153400" cy="5573210"/>
          </a:xfrm>
          <a:prstGeom prst="rect">
            <a:avLst/>
          </a:prstGeom>
        </p:spPr>
      </p:pic>
    </p:spTree>
    <p:extLst>
      <p:ext uri="{BB962C8B-B14F-4D97-AF65-F5344CB8AC3E}">
        <p14:creationId xmlns:p14="http://schemas.microsoft.com/office/powerpoint/2010/main" xmlns="" val="2666724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000" b="1" dirty="0" smtClean="0">
                <a:solidFill>
                  <a:srgbClr val="00B050"/>
                </a:solidFill>
              </a:rPr>
              <a:t>The judges/moderators will objectively vote on who they believe won the debate.</a:t>
            </a:r>
            <a:endParaRPr lang="en-US" sz="2000" b="1" dirty="0">
              <a:solidFill>
                <a:srgbClr val="00B050"/>
              </a:solidFill>
            </a:endParaRPr>
          </a:p>
        </p:txBody>
      </p:sp>
      <p:sp>
        <p:nvSpPr>
          <p:cNvPr id="3" name="TextBox 2"/>
          <p:cNvSpPr txBox="1"/>
          <p:nvPr/>
        </p:nvSpPr>
        <p:spPr>
          <a:xfrm>
            <a:off x="0" y="6255391"/>
            <a:ext cx="9144000" cy="738664"/>
          </a:xfrm>
          <a:prstGeom prst="rect">
            <a:avLst/>
          </a:prstGeom>
          <a:noFill/>
        </p:spPr>
        <p:txBody>
          <a:bodyPr wrap="square" rtlCol="0">
            <a:spAutoFit/>
          </a:bodyPr>
          <a:lstStyle/>
          <a:p>
            <a:r>
              <a:rPr lang="en-US" sz="1400" dirty="0" smtClean="0">
                <a:solidFill>
                  <a:srgbClr val="00B0F0"/>
                </a:solidFill>
              </a:rPr>
              <a:t>Notice we are not saying who is right or wrong, but who we believe won the debate.			              </a:t>
            </a:r>
            <a:r>
              <a:rPr lang="en-US" sz="1400" dirty="0" smtClean="0">
                <a:solidFill>
                  <a:prstClr val="black"/>
                </a:solidFill>
              </a:rPr>
              <a:t> </a:t>
            </a:r>
            <a:r>
              <a:rPr lang="en-US" sz="1400" dirty="0">
                <a:solidFill>
                  <a:prstClr val="black"/>
                </a:solidFill>
              </a:rPr>
              <a:t>This image is courtesy </a:t>
            </a:r>
            <a:r>
              <a:rPr lang="en-US" sz="1400" dirty="0" smtClean="0">
                <a:solidFill>
                  <a:prstClr val="black"/>
                </a:solidFill>
              </a:rPr>
              <a:t>of mannuhn.deviantart.com.</a:t>
            </a:r>
            <a:endParaRPr lang="en-US" sz="1400" dirty="0">
              <a:solidFill>
                <a:prstClr val="black"/>
              </a:solidFill>
            </a:endParaRPr>
          </a:p>
          <a:p>
            <a:r>
              <a:rPr lang="en-US" sz="1400" dirty="0" smtClean="0">
                <a:solidFill>
                  <a:srgbClr val="00B0F0"/>
                </a:solidFill>
              </a:rPr>
              <a:t> </a:t>
            </a:r>
            <a:endParaRPr lang="en-US" sz="1400" dirty="0">
              <a:solidFill>
                <a:srgbClr val="00B0F0"/>
              </a:solidFill>
            </a:endParaRPr>
          </a:p>
        </p:txBody>
      </p:sp>
      <p:pic>
        <p:nvPicPr>
          <p:cNvPr id="2050" name="Picture 2" descr="http://orig11.deviantart.net/ae22/f/2010/262/e/4/who__s_awesome__by_mahnnuh-d2z1k3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609599"/>
            <a:ext cx="7010400" cy="56024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3689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09600"/>
          </a:xfrm>
        </p:spPr>
        <p:txBody>
          <a:bodyPr>
            <a:noAutofit/>
          </a:bodyPr>
          <a:lstStyle/>
          <a:p>
            <a:r>
              <a:rPr lang="en-US" sz="2300" b="1" dirty="0" smtClean="0">
                <a:solidFill>
                  <a:srgbClr val="00B050"/>
                </a:solidFill>
              </a:rPr>
              <a:t>Your final grade for the debate will be placed on the Debate Rubric.</a:t>
            </a:r>
            <a:endParaRPr lang="en-US" sz="2300" b="1" dirty="0">
              <a:solidFill>
                <a:srgbClr val="00B050"/>
              </a:solidFill>
            </a:endParaRPr>
          </a:p>
        </p:txBody>
      </p:sp>
      <p:sp>
        <p:nvSpPr>
          <p:cNvPr id="3" name="TextBox 2"/>
          <p:cNvSpPr txBox="1"/>
          <p:nvPr/>
        </p:nvSpPr>
        <p:spPr>
          <a:xfrm>
            <a:off x="0" y="6396334"/>
            <a:ext cx="9144000" cy="523220"/>
          </a:xfrm>
          <a:prstGeom prst="rect">
            <a:avLst/>
          </a:prstGeom>
          <a:noFill/>
        </p:spPr>
        <p:txBody>
          <a:bodyPr wrap="square" rtlCol="0">
            <a:spAutoFit/>
          </a:bodyPr>
          <a:lstStyle/>
          <a:p>
            <a:r>
              <a:rPr lang="en-US" sz="1400" dirty="0" smtClean="0">
                <a:solidFill>
                  <a:srgbClr val="00B0F0"/>
                </a:solidFill>
              </a:rPr>
              <a:t>One may earn extra points by either giving the opening argument or the closing argument to their side of the debate. </a:t>
            </a:r>
            <a:r>
              <a:rPr lang="en-US" sz="1400" dirty="0" smtClean="0">
                <a:solidFill>
                  <a:prstClr val="black"/>
                </a:solidFill>
              </a:rPr>
              <a:t>This image was created by Robert </a:t>
            </a:r>
            <a:r>
              <a:rPr lang="en-US" sz="1400" dirty="0" err="1" smtClean="0">
                <a:solidFill>
                  <a:prstClr val="black"/>
                </a:solidFill>
              </a:rPr>
              <a:t>Housch</a:t>
            </a:r>
            <a:r>
              <a:rPr lang="en-US" sz="1400" dirty="0" smtClean="0">
                <a:solidFill>
                  <a:prstClr val="black"/>
                </a:solidFill>
              </a:rPr>
              <a:t>.</a:t>
            </a:r>
            <a:endParaRPr lang="en-US" sz="1400" dirty="0">
              <a:solidFill>
                <a:srgbClr val="00B0F0"/>
              </a:solidFill>
            </a:endParaRPr>
          </a:p>
        </p:txBody>
      </p:sp>
      <p:pic>
        <p:nvPicPr>
          <p:cNvPr id="1025" name="Picture 1" descr="W:\Teaching\History\Debates\LessonPlans\20152016\Debate\DebateRubric.jpg"/>
          <p:cNvPicPr>
            <a:picLocks noChangeAspect="1" noChangeArrowheads="1"/>
          </p:cNvPicPr>
          <p:nvPr/>
        </p:nvPicPr>
        <p:blipFill>
          <a:blip r:embed="rId2" cstate="print"/>
          <a:srcRect/>
          <a:stretch>
            <a:fillRect/>
          </a:stretch>
        </p:blipFill>
        <p:spPr bwMode="auto">
          <a:xfrm>
            <a:off x="2438400" y="533400"/>
            <a:ext cx="4267200" cy="5911851"/>
          </a:xfrm>
          <a:prstGeom prst="rect">
            <a:avLst/>
          </a:prstGeom>
          <a:noFill/>
        </p:spPr>
      </p:pic>
    </p:spTree>
    <p:extLst>
      <p:ext uri="{BB962C8B-B14F-4D97-AF65-F5344CB8AC3E}">
        <p14:creationId xmlns:p14="http://schemas.microsoft.com/office/powerpoint/2010/main" xmlns="" val="1530984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p:spPr>
        <p:txBody>
          <a:bodyPr>
            <a:normAutofit fontScale="90000"/>
          </a:bodyPr>
          <a:lstStyle/>
          <a:p>
            <a:r>
              <a:rPr lang="en-US" sz="2400" b="1" dirty="0" smtClean="0">
                <a:solidFill>
                  <a:srgbClr val="00B0F0"/>
                </a:solidFill>
              </a:rPr>
              <a:t>Euthanasia (physician-assisted suicide) should be legal in the United States.</a:t>
            </a:r>
            <a:endParaRPr lang="en-US" sz="2400" b="1" dirty="0">
              <a:solidFill>
                <a:srgbClr val="00B0F0"/>
              </a:solidFill>
            </a:endParaRPr>
          </a:p>
        </p:txBody>
      </p:sp>
      <p:sp>
        <p:nvSpPr>
          <p:cNvPr id="3" name="TextBox 2"/>
          <p:cNvSpPr txBox="1"/>
          <p:nvPr/>
        </p:nvSpPr>
        <p:spPr>
          <a:xfrm>
            <a:off x="0" y="5791200"/>
            <a:ext cx="9144000" cy="307777"/>
          </a:xfrm>
          <a:prstGeom prst="rect">
            <a:avLst/>
          </a:prstGeom>
          <a:noFill/>
        </p:spPr>
        <p:txBody>
          <a:bodyPr wrap="square" rtlCol="0">
            <a:spAutoFit/>
          </a:bodyPr>
          <a:lstStyle/>
          <a:p>
            <a:r>
              <a:rPr lang="en-US" sz="1400" dirty="0" smtClean="0"/>
              <a:t>This </a:t>
            </a:r>
            <a:r>
              <a:rPr lang="en-US" sz="1400" dirty="0" smtClean="0"/>
              <a:t>image is courtesy of dailymaverick.co.za</a:t>
            </a:r>
            <a:endParaRPr lang="en-US" sz="1400" dirty="0"/>
          </a:p>
        </p:txBody>
      </p:sp>
      <p:pic>
        <p:nvPicPr>
          <p:cNvPr id="1026" name="Picture 2" descr="http://www.dailymaverick.co.za/images/uploaded_images/article/andrea-euthanasia-subbed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33400"/>
            <a:ext cx="9144000" cy="531025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800" b="1" dirty="0" smtClean="0">
                <a:solidFill>
                  <a:srgbClr val="00B050"/>
                </a:solidFill>
              </a:rPr>
              <a:t>Debate Rules:</a:t>
            </a:r>
            <a:endParaRPr lang="en-US" sz="2800" b="1" dirty="0">
              <a:solidFill>
                <a:srgbClr val="00B050"/>
              </a:solidFill>
            </a:endParaRPr>
          </a:p>
        </p:txBody>
      </p:sp>
      <p:sp>
        <p:nvSpPr>
          <p:cNvPr id="3" name="TextBox 2"/>
          <p:cNvSpPr txBox="1"/>
          <p:nvPr/>
        </p:nvSpPr>
        <p:spPr>
          <a:xfrm>
            <a:off x="0" y="838200"/>
            <a:ext cx="9144000" cy="461665"/>
          </a:xfrm>
          <a:prstGeom prst="rect">
            <a:avLst/>
          </a:prstGeom>
          <a:noFill/>
        </p:spPr>
        <p:txBody>
          <a:bodyPr wrap="square" rtlCol="0">
            <a:spAutoFit/>
          </a:bodyPr>
          <a:lstStyle/>
          <a:p>
            <a:r>
              <a:rPr lang="en-US" sz="2400" b="1" dirty="0" smtClean="0">
                <a:solidFill>
                  <a:srgbClr val="7030A0"/>
                </a:solidFill>
              </a:rPr>
              <a:t>Be Polite and Courteous</a:t>
            </a:r>
            <a:endParaRPr lang="en-US" sz="2400" b="1" dirty="0">
              <a:solidFill>
                <a:srgbClr val="7030A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1597" y="1299865"/>
            <a:ext cx="7620000" cy="5096178"/>
          </a:xfrm>
          <a:prstGeom prst="rect">
            <a:avLst/>
          </a:prstGeom>
        </p:spPr>
      </p:pic>
      <p:sp>
        <p:nvSpPr>
          <p:cNvPr id="5" name="TextBox 4"/>
          <p:cNvSpPr txBox="1"/>
          <p:nvPr/>
        </p:nvSpPr>
        <p:spPr>
          <a:xfrm flipH="1">
            <a:off x="1371600" y="6520040"/>
            <a:ext cx="4495800" cy="307777"/>
          </a:xfrm>
          <a:prstGeom prst="rect">
            <a:avLst/>
          </a:prstGeom>
          <a:noFill/>
        </p:spPr>
        <p:txBody>
          <a:bodyPr wrap="square" rtlCol="0">
            <a:spAutoFit/>
          </a:bodyPr>
          <a:lstStyle/>
          <a:p>
            <a:pPr algn="ctr"/>
            <a:r>
              <a:rPr lang="en-US" sz="1400" dirty="0" smtClean="0">
                <a:solidFill>
                  <a:prstClr val="black"/>
                </a:solidFill>
              </a:rPr>
              <a:t>This image is courtesy of  www.sfgate.com</a:t>
            </a:r>
            <a:endParaRPr lang="en-US" sz="1400" dirty="0">
              <a:solidFill>
                <a:prstClr val="black"/>
              </a:solidFill>
            </a:endParaRPr>
          </a:p>
        </p:txBody>
      </p:sp>
    </p:spTree>
    <p:extLst>
      <p:ext uri="{BB962C8B-B14F-4D97-AF65-F5344CB8AC3E}">
        <p14:creationId xmlns:p14="http://schemas.microsoft.com/office/powerpoint/2010/main" xmlns="" val="825196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#1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 Opening Statement #1</a:t>
            </a:r>
            <a:br>
              <a:rPr lang="en-US" sz="2200" b="1" dirty="0" smtClean="0">
                <a:solidFill>
                  <a:srgbClr val="00B050"/>
                </a:solidFill>
              </a:rPr>
            </a:br>
            <a:r>
              <a:rPr lang="en-US" sz="2200" b="1" dirty="0" smtClean="0">
                <a:solidFill>
                  <a:srgbClr val="00B0F0"/>
                </a:solidFill>
              </a:rPr>
              <a:t>Approximately 3 Minutes</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6137505"/>
            <a:ext cx="9144000" cy="954107"/>
          </a:xfrm>
          <a:prstGeom prst="rect">
            <a:avLst/>
          </a:prstGeom>
          <a:noFill/>
        </p:spPr>
        <p:txBody>
          <a:bodyPr wrap="square" rtlCol="0">
            <a:spAutoFit/>
          </a:bodyPr>
          <a:lstStyle/>
          <a:p>
            <a:pPr lvl="0"/>
            <a:r>
              <a:rPr lang="en-US" sz="1400" b="1" dirty="0">
                <a:solidFill>
                  <a:srgbClr val="00B0F0"/>
                </a:solidFill>
                <a:ea typeface="+mj-ea"/>
                <a:cs typeface="+mj-cs"/>
              </a:rPr>
              <a:t>Each opening statement will include </a:t>
            </a:r>
            <a:r>
              <a:rPr lang="en-US" sz="1400" b="1" dirty="0">
                <a:solidFill>
                  <a:srgbClr val="F79646">
                    <a:lumMod val="75000"/>
                  </a:srgbClr>
                </a:solidFill>
                <a:ea typeface="+mj-ea"/>
                <a:cs typeface="+mj-cs"/>
              </a:rPr>
              <a:t>both side’s opinion</a:t>
            </a:r>
            <a:r>
              <a:rPr lang="en-US" sz="1400" b="1" dirty="0">
                <a:solidFill>
                  <a:srgbClr val="00B0F0"/>
                </a:solidFill>
                <a:ea typeface="+mj-ea"/>
                <a:cs typeface="+mj-cs"/>
              </a:rPr>
              <a:t>, and a brief overview of the supporting evidence for those opinions.</a:t>
            </a:r>
            <a:r>
              <a:rPr lang="en-US" sz="1400" b="1" dirty="0">
                <a:solidFill>
                  <a:srgbClr val="00B050"/>
                </a:solidFill>
                <a:ea typeface="+mj-ea"/>
                <a:cs typeface="+mj-cs"/>
              </a:rPr>
              <a:t> </a:t>
            </a:r>
            <a:r>
              <a:rPr lang="en-US" sz="1400" dirty="0">
                <a:solidFill>
                  <a:srgbClr val="00B0F0"/>
                </a:solidFill>
              </a:rPr>
              <a:t>To understand an opponent’s weaknesses, one must understand their opinions and the source of their opinions.</a:t>
            </a:r>
            <a:r>
              <a:rPr lang="en-US" sz="1400" dirty="0">
                <a:solidFill>
                  <a:prstClr val="black"/>
                </a:solidFill>
              </a:rPr>
              <a:t> This image is courtesy of </a:t>
            </a:r>
            <a:r>
              <a:rPr lang="en-US" sz="1400" dirty="0" smtClean="0">
                <a:solidFill>
                  <a:prstClr val="black"/>
                </a:solidFill>
              </a:rPr>
              <a:t>englin.net.</a:t>
            </a:r>
            <a:endParaRPr lang="en-US" sz="1400" dirty="0">
              <a:solidFill>
                <a:prstClr val="black"/>
              </a:solidFill>
            </a:endParaRPr>
          </a:p>
          <a:p>
            <a:endParaRPr lang="en-US" sz="1400" dirty="0">
              <a:solidFill>
                <a:srgbClr val="00B0F0"/>
              </a:solidFill>
            </a:endParaRPr>
          </a:p>
        </p:txBody>
      </p:sp>
      <p:pic>
        <p:nvPicPr>
          <p:cNvPr id="1030" name="Picture 6" descr="https://encrypted-tbn2.gstatic.com/images?q=tbn:ANd9GcQTq28xiQ1sTRa6u7JuyB5TjcfOpTjCBj0HanSWBiLaQcb3hbXgT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716" y="1142999"/>
            <a:ext cx="7527176" cy="49945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#2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Opening Statement #1</a:t>
            </a:r>
            <a:br>
              <a:rPr lang="en-US" sz="2200" b="1" dirty="0" smtClean="0">
                <a:solidFill>
                  <a:srgbClr val="FF0000"/>
                </a:solidFill>
              </a:rPr>
            </a:br>
            <a:r>
              <a:rPr lang="en-US" sz="2200" b="1" dirty="0" smtClean="0">
                <a:solidFill>
                  <a:srgbClr val="00B0F0"/>
                </a:solidFill>
              </a:rPr>
              <a:t>Approximately 3 Minutes</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6137505"/>
            <a:ext cx="9144000" cy="954107"/>
          </a:xfrm>
          <a:prstGeom prst="rect">
            <a:avLst/>
          </a:prstGeom>
          <a:noFill/>
        </p:spPr>
        <p:txBody>
          <a:bodyPr wrap="square" rtlCol="0">
            <a:spAutoFit/>
          </a:bodyPr>
          <a:lstStyle/>
          <a:p>
            <a:pPr lvl="0"/>
            <a:r>
              <a:rPr lang="en-US" sz="1400" b="1" dirty="0">
                <a:solidFill>
                  <a:srgbClr val="00B0F0"/>
                </a:solidFill>
                <a:ea typeface="+mj-ea"/>
                <a:cs typeface="+mj-cs"/>
              </a:rPr>
              <a:t>Each opening statement will include </a:t>
            </a:r>
            <a:r>
              <a:rPr lang="en-US" sz="1400" b="1" dirty="0">
                <a:solidFill>
                  <a:srgbClr val="F79646">
                    <a:lumMod val="75000"/>
                  </a:srgbClr>
                </a:solidFill>
                <a:ea typeface="+mj-ea"/>
                <a:cs typeface="+mj-cs"/>
              </a:rPr>
              <a:t>both side’s opinion</a:t>
            </a:r>
            <a:r>
              <a:rPr lang="en-US" sz="1400" b="1" dirty="0">
                <a:solidFill>
                  <a:srgbClr val="00B0F0"/>
                </a:solidFill>
                <a:ea typeface="+mj-ea"/>
                <a:cs typeface="+mj-cs"/>
              </a:rPr>
              <a:t>, and a brief overview of the supporting evidence for those opinions.</a:t>
            </a:r>
            <a:r>
              <a:rPr lang="en-US" sz="1400" b="1" dirty="0">
                <a:solidFill>
                  <a:srgbClr val="00B050"/>
                </a:solidFill>
                <a:ea typeface="+mj-ea"/>
                <a:cs typeface="+mj-cs"/>
              </a:rPr>
              <a:t> </a:t>
            </a:r>
            <a:r>
              <a:rPr lang="en-US" sz="1400" dirty="0">
                <a:solidFill>
                  <a:srgbClr val="00B0F0"/>
                </a:solidFill>
              </a:rPr>
              <a:t>To understand an opponent’s weaknesses, one must understand their opinions and the source of their opinions.</a:t>
            </a:r>
            <a:r>
              <a:rPr lang="en-US" sz="1400" dirty="0">
                <a:solidFill>
                  <a:prstClr val="black"/>
                </a:solidFill>
              </a:rPr>
              <a:t> This image is courtesy of </a:t>
            </a:r>
            <a:r>
              <a:rPr lang="en-US" sz="1400" dirty="0" smtClean="0">
                <a:solidFill>
                  <a:prstClr val="black"/>
                </a:solidFill>
              </a:rPr>
              <a:t>chicagofreedomforum.blog.spot.com.</a:t>
            </a:r>
            <a:endParaRPr lang="en-US" sz="1400" dirty="0">
              <a:solidFill>
                <a:prstClr val="black"/>
              </a:solidFill>
            </a:endParaRPr>
          </a:p>
          <a:p>
            <a:endParaRPr lang="en-US" sz="1400" dirty="0">
              <a:solidFill>
                <a:srgbClr val="00B0F0"/>
              </a:solidFill>
            </a:endParaRPr>
          </a:p>
        </p:txBody>
      </p:sp>
      <p:pic>
        <p:nvPicPr>
          <p:cNvPr id="3074" name="Picture 2" descr="http://4.bp.blogspot.com/-t-UDMIrvJoE/UEVrQudjRrI/AAAAAAAABhI/mURXEFEin_Q/s1600/UncleSam-thumbs-down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3900" y="1142999"/>
            <a:ext cx="7023521" cy="49945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6519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#3</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 Opening Statement #2</a:t>
            </a:r>
            <a:br>
              <a:rPr lang="en-US" sz="2200" b="1" dirty="0" smtClean="0">
                <a:solidFill>
                  <a:srgbClr val="00B050"/>
                </a:solidFill>
              </a:rPr>
            </a:br>
            <a:r>
              <a:rPr lang="en-US" sz="2200" b="1" dirty="0" smtClean="0">
                <a:solidFill>
                  <a:srgbClr val="00B0F0"/>
                </a:solidFill>
              </a:rPr>
              <a:t>Approximately 3 Minutes</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6137505"/>
            <a:ext cx="9144000" cy="954107"/>
          </a:xfrm>
          <a:prstGeom prst="rect">
            <a:avLst/>
          </a:prstGeom>
          <a:noFill/>
        </p:spPr>
        <p:txBody>
          <a:bodyPr wrap="square" rtlCol="0">
            <a:spAutoFit/>
          </a:bodyPr>
          <a:lstStyle/>
          <a:p>
            <a:r>
              <a:rPr lang="en-US" sz="1400" b="1" dirty="0">
                <a:solidFill>
                  <a:srgbClr val="00B0F0"/>
                </a:solidFill>
              </a:rPr>
              <a:t>Each opening statement will include </a:t>
            </a:r>
            <a:r>
              <a:rPr lang="en-US" sz="1400" b="1" dirty="0">
                <a:solidFill>
                  <a:srgbClr val="F79646">
                    <a:lumMod val="75000"/>
                  </a:srgbClr>
                </a:solidFill>
              </a:rPr>
              <a:t>both side’s opinion</a:t>
            </a:r>
            <a:r>
              <a:rPr lang="en-US" sz="1400" b="1" dirty="0">
                <a:solidFill>
                  <a:srgbClr val="00B0F0"/>
                </a:solidFill>
              </a:rPr>
              <a:t>, and a brief overview of the supporting evidence for those opinions.</a:t>
            </a:r>
            <a:r>
              <a:rPr lang="en-US" sz="1400" b="1" dirty="0">
                <a:solidFill>
                  <a:srgbClr val="00B050"/>
                </a:solidFill>
              </a:rPr>
              <a:t> </a:t>
            </a:r>
            <a:r>
              <a:rPr lang="en-US" sz="1400" dirty="0">
                <a:solidFill>
                  <a:srgbClr val="00B0F0"/>
                </a:solidFill>
              </a:rPr>
              <a:t>To understand an opponent’s weaknesses, one must understand their opinions and the source of their opinions.</a:t>
            </a:r>
            <a:r>
              <a:rPr lang="en-US" sz="1400" dirty="0">
                <a:solidFill>
                  <a:prstClr val="black"/>
                </a:solidFill>
              </a:rPr>
              <a:t> This image is courtesy of </a:t>
            </a:r>
            <a:r>
              <a:rPr lang="en-US" sz="1400" dirty="0" smtClean="0">
                <a:solidFill>
                  <a:prstClr val="black"/>
                </a:solidFill>
              </a:rPr>
              <a:t>englin.net.</a:t>
            </a:r>
            <a:endParaRPr lang="en-US" sz="1400" dirty="0">
              <a:solidFill>
                <a:prstClr val="black"/>
              </a:solidFill>
            </a:endParaRPr>
          </a:p>
          <a:p>
            <a:endParaRPr lang="en-US" sz="1400" dirty="0">
              <a:solidFill>
                <a:srgbClr val="00B0F0"/>
              </a:solidFill>
            </a:endParaRPr>
          </a:p>
        </p:txBody>
      </p:sp>
      <p:pic>
        <p:nvPicPr>
          <p:cNvPr id="2052" name="Picture 4" descr="https://encrypted-tbn2.gstatic.com/images?q=tbn:ANd9GcQTq28xiQ1sTRa6u7JuyB5TjcfOpTjCBj0HanSWBiLaQcb3hbXgT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100" y="1143000"/>
            <a:ext cx="7543800" cy="50055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5542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#4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Opening Statement #2</a:t>
            </a:r>
            <a:br>
              <a:rPr lang="en-US" sz="2200" b="1" dirty="0" smtClean="0">
                <a:solidFill>
                  <a:srgbClr val="FF0000"/>
                </a:solidFill>
              </a:rPr>
            </a:br>
            <a:r>
              <a:rPr lang="en-US" sz="2200" b="1" dirty="0" smtClean="0">
                <a:solidFill>
                  <a:srgbClr val="00B0F0"/>
                </a:solidFill>
              </a:rPr>
              <a:t>Approximately 3 Minutes</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6137505"/>
            <a:ext cx="9144000" cy="954107"/>
          </a:xfrm>
          <a:prstGeom prst="rect">
            <a:avLst/>
          </a:prstGeom>
          <a:noFill/>
        </p:spPr>
        <p:txBody>
          <a:bodyPr wrap="square" rtlCol="0">
            <a:spAutoFit/>
          </a:bodyPr>
          <a:lstStyle/>
          <a:p>
            <a:r>
              <a:rPr lang="en-US" sz="1400" b="1" dirty="0">
                <a:solidFill>
                  <a:srgbClr val="00B0F0"/>
                </a:solidFill>
              </a:rPr>
              <a:t>Each opening statement will include </a:t>
            </a:r>
            <a:r>
              <a:rPr lang="en-US" sz="1400" b="1" dirty="0">
                <a:solidFill>
                  <a:srgbClr val="F79646">
                    <a:lumMod val="75000"/>
                  </a:srgbClr>
                </a:solidFill>
              </a:rPr>
              <a:t>both side’s opinion</a:t>
            </a:r>
            <a:r>
              <a:rPr lang="en-US" sz="1400" b="1" dirty="0">
                <a:solidFill>
                  <a:srgbClr val="00B0F0"/>
                </a:solidFill>
              </a:rPr>
              <a:t>, and a brief overview of the supporting evidence for those opinions.</a:t>
            </a:r>
            <a:r>
              <a:rPr lang="en-US" sz="1400" b="1" dirty="0">
                <a:solidFill>
                  <a:srgbClr val="00B050"/>
                </a:solidFill>
              </a:rPr>
              <a:t> </a:t>
            </a:r>
            <a:r>
              <a:rPr lang="en-US" sz="1400" dirty="0">
                <a:solidFill>
                  <a:srgbClr val="00B0F0"/>
                </a:solidFill>
              </a:rPr>
              <a:t>To understand an opponent’s weaknesses, one must understand their opinions and the source of their opinions.</a:t>
            </a:r>
            <a:r>
              <a:rPr lang="en-US" sz="1400" dirty="0">
                <a:solidFill>
                  <a:prstClr val="black"/>
                </a:solidFill>
              </a:rPr>
              <a:t> This image is courtesy of </a:t>
            </a:r>
            <a:r>
              <a:rPr lang="en-US" sz="1400" dirty="0" smtClean="0">
                <a:solidFill>
                  <a:prstClr val="black"/>
                </a:solidFill>
              </a:rPr>
              <a:t>chicagofreedomforum.blogspot.com.</a:t>
            </a:r>
            <a:endParaRPr lang="en-US" sz="1400" dirty="0">
              <a:solidFill>
                <a:prstClr val="black"/>
              </a:solidFill>
            </a:endParaRPr>
          </a:p>
          <a:p>
            <a:endParaRPr lang="en-US" sz="1400" dirty="0">
              <a:solidFill>
                <a:srgbClr val="00B0F0"/>
              </a:solidFill>
            </a:endParaRPr>
          </a:p>
        </p:txBody>
      </p:sp>
      <p:pic>
        <p:nvPicPr>
          <p:cNvPr id="4098" name="Picture 2" descr="http://4.bp.blogspot.com/-t-UDMIrvJoE/UEVrQudjRrI/AAAAAAAABhI/mURXEFEin_Q/s1600/UncleSam-thumbs-down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1119115"/>
            <a:ext cx="7010400" cy="4985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8460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600" b="1" dirty="0" smtClean="0">
                <a:solidFill>
                  <a:srgbClr val="00B050"/>
                </a:solidFill>
              </a:rPr>
              <a:t>The moderator will allow the students from each side to “huddle” for 45 seconds before they respond to the statement.</a:t>
            </a:r>
            <a:endParaRPr lang="en-US" sz="2600" b="1" dirty="0">
              <a:solidFill>
                <a:srgbClr val="00B050"/>
              </a:solidFill>
            </a:endParaRPr>
          </a:p>
        </p:txBody>
      </p:sp>
      <p:sp>
        <p:nvSpPr>
          <p:cNvPr id="3" name="TextBox 2"/>
          <p:cNvSpPr txBox="1"/>
          <p:nvPr/>
        </p:nvSpPr>
        <p:spPr>
          <a:xfrm>
            <a:off x="0" y="6073170"/>
            <a:ext cx="9144000" cy="954107"/>
          </a:xfrm>
          <a:prstGeom prst="rect">
            <a:avLst/>
          </a:prstGeom>
          <a:noFill/>
        </p:spPr>
        <p:txBody>
          <a:bodyPr wrap="square" rtlCol="0">
            <a:spAutoFit/>
          </a:bodyPr>
          <a:lstStyle/>
          <a:p>
            <a:r>
              <a:rPr lang="en-US" sz="1400" dirty="0" smtClean="0">
                <a:solidFill>
                  <a:srgbClr val="00B0F0"/>
                </a:solidFill>
              </a:rPr>
              <a:t>During the “huddle,” they will explain to each other the weaknesses of the other side, and what information that they must find to refute their opponent’s attack. They should make a rebuttal to one of the opposition’s previous statements.</a:t>
            </a:r>
            <a:r>
              <a:rPr lang="en-US" sz="1400" dirty="0">
                <a:solidFill>
                  <a:prstClr val="black"/>
                </a:solidFill>
              </a:rPr>
              <a:t> This image is courtesy </a:t>
            </a:r>
            <a:r>
              <a:rPr lang="en-US" sz="1400" dirty="0" smtClean="0">
                <a:solidFill>
                  <a:prstClr val="black"/>
                </a:solidFill>
              </a:rPr>
              <a:t>of  vistahumanities19.wikispaces.com</a:t>
            </a:r>
            <a:endParaRPr lang="en-US" sz="1400" dirty="0">
              <a:solidFill>
                <a:prstClr val="black"/>
              </a:solidFill>
            </a:endParaRPr>
          </a:p>
          <a:p>
            <a:endParaRPr lang="en-US" sz="1400" dirty="0">
              <a:solidFill>
                <a:srgbClr val="00B0F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914399"/>
            <a:ext cx="8610600" cy="5118523"/>
          </a:xfrm>
          <a:prstGeom prst="rect">
            <a:avLst/>
          </a:prstGeom>
        </p:spPr>
      </p:pic>
    </p:spTree>
    <p:extLst>
      <p:ext uri="{BB962C8B-B14F-4D97-AF65-F5344CB8AC3E}">
        <p14:creationId xmlns:p14="http://schemas.microsoft.com/office/powerpoint/2010/main" xmlns="" val="3779369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#5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a:t>
            </a:r>
            <a:r>
              <a:rPr lang="en-US" sz="2200" b="1" dirty="0" smtClean="0">
                <a:solidFill>
                  <a:srgbClr val="FF0000"/>
                </a:solidFill>
              </a:rPr>
              <a:t> Rebuttal </a:t>
            </a:r>
            <a:r>
              <a:rPr lang="en-US" sz="2200" b="1" dirty="0" smtClean="0">
                <a:solidFill>
                  <a:srgbClr val="00B050"/>
                </a:solidFill>
              </a:rPr>
              <a:t>to Opening Statements</a:t>
            </a:r>
            <a:r>
              <a:rPr lang="en-US" sz="2200" b="1" dirty="0" smtClean="0">
                <a:solidFill>
                  <a:srgbClr val="FF0000"/>
                </a:solidFill>
              </a:rPr>
              <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26158" y="6119336"/>
            <a:ext cx="9144000" cy="738664"/>
          </a:xfrm>
          <a:prstGeom prst="rect">
            <a:avLst/>
          </a:prstGeom>
          <a:noFill/>
        </p:spPr>
        <p:txBody>
          <a:bodyPr wrap="square" rtlCol="0">
            <a:spAutoFit/>
          </a:bodyPr>
          <a:lstStyle/>
          <a:p>
            <a:pPr lvl="0"/>
            <a:r>
              <a:rPr lang="en-US" sz="1400" dirty="0">
                <a:solidFill>
                  <a:srgbClr val="00B0F0"/>
                </a:solidFill>
              </a:rPr>
              <a:t>During Rebuttal, a student should: A. Rebut a previous statement by an opponent </a:t>
            </a:r>
            <a:r>
              <a:rPr lang="en-US" sz="1400" b="1" dirty="0">
                <a:solidFill>
                  <a:srgbClr val="7030A0"/>
                </a:solidFill>
              </a:rPr>
              <a:t>OR</a:t>
            </a:r>
          </a:p>
          <a:p>
            <a:pPr lvl="0"/>
            <a:r>
              <a:rPr lang="en-US" sz="1400" dirty="0">
                <a:solidFill>
                  <a:srgbClr val="00B0F0"/>
                </a:solidFill>
              </a:rPr>
              <a:t>                                                               B. Ask a specific opponent a question about the opponent’s previous statement.</a:t>
            </a:r>
          </a:p>
          <a:p>
            <a:pPr lvl="0"/>
            <a:r>
              <a:rPr lang="en-US" sz="1400" dirty="0">
                <a:solidFill>
                  <a:srgbClr val="00B0F0"/>
                </a:solidFill>
              </a:rPr>
              <a:t> </a:t>
            </a:r>
            <a:r>
              <a:rPr lang="en-US" sz="1400" dirty="0">
                <a:solidFill>
                  <a:prstClr val="black"/>
                </a:solidFill>
              </a:rPr>
              <a:t>This image is courtesy of  </a:t>
            </a:r>
            <a:r>
              <a:rPr lang="en-US" sz="1400" dirty="0" smtClean="0">
                <a:solidFill>
                  <a:prstClr val="black"/>
                </a:solidFill>
              </a:rPr>
              <a:t>inanage.com.</a:t>
            </a:r>
            <a:endParaRPr lang="en-US" sz="1400" dirty="0">
              <a:solidFill>
                <a:prstClr val="black"/>
              </a:solidFill>
            </a:endParaRPr>
          </a:p>
        </p:txBody>
      </p:sp>
      <p:pic>
        <p:nvPicPr>
          <p:cNvPr id="6146" name="Picture 2" descr="E:\Teaching\History\Debates\LessonPlans\20152016\Debate\PropositionRebuttalCropp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9158" y="1168020"/>
            <a:ext cx="6858000" cy="48946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8793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#6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Rebuttal to Opening Statements</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26158" y="6119336"/>
            <a:ext cx="9144000" cy="738664"/>
          </a:xfrm>
          <a:prstGeom prst="rect">
            <a:avLst/>
          </a:prstGeom>
          <a:noFill/>
        </p:spPr>
        <p:txBody>
          <a:bodyPr wrap="square" rtlCol="0">
            <a:spAutoFit/>
          </a:bodyPr>
          <a:lstStyle/>
          <a:p>
            <a:r>
              <a:rPr lang="en-US" sz="1400" dirty="0">
                <a:solidFill>
                  <a:srgbClr val="00B0F0"/>
                </a:solidFill>
              </a:rPr>
              <a:t>During Rebuttal, a student should: A. Rebut a previous statement by an opponent </a:t>
            </a:r>
            <a:r>
              <a:rPr lang="en-US" sz="1400" b="1" dirty="0">
                <a:solidFill>
                  <a:srgbClr val="7030A0"/>
                </a:solidFill>
              </a:rPr>
              <a:t>OR</a:t>
            </a:r>
          </a:p>
          <a:p>
            <a:r>
              <a:rPr lang="en-US" sz="1400" dirty="0">
                <a:solidFill>
                  <a:srgbClr val="00B0F0"/>
                </a:solidFill>
              </a:rPr>
              <a:t>                                                               B. Ask a specific opponent a question about the opponent’s previous statement.</a:t>
            </a:r>
          </a:p>
          <a:p>
            <a:pPr lvl="0"/>
            <a:r>
              <a:rPr lang="en-US" sz="1400" dirty="0">
                <a:solidFill>
                  <a:prstClr val="black"/>
                </a:solidFill>
              </a:rPr>
              <a:t>This image is courtesy of  keepcalm0matic.co.uk.</a:t>
            </a:r>
          </a:p>
        </p:txBody>
      </p:sp>
      <p:pic>
        <p:nvPicPr>
          <p:cNvPr id="5" name="Picture 2" descr="https://encrypted-tbn0.gstatic.com/images?q=tbn:ANd9GcQUN6ZcczagnCaVNxC0FTMtgvUmhi0Lk5fReM3j15m4p8WurYl3l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1143000"/>
            <a:ext cx="4269038" cy="4976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4202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#7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a:t>
            </a:r>
            <a:r>
              <a:rPr lang="en-US" sz="2200" b="1" dirty="0" smtClean="0">
                <a:solidFill>
                  <a:srgbClr val="FF0000"/>
                </a:solidFill>
              </a:rPr>
              <a:t> </a:t>
            </a:r>
            <a:r>
              <a:rPr lang="en-US" sz="2200" b="1" dirty="0" smtClean="0">
                <a:solidFill>
                  <a:srgbClr val="00B050"/>
                </a:solidFill>
              </a:rPr>
              <a:t>Statement #1</a:t>
            </a:r>
            <a:br>
              <a:rPr lang="en-US" sz="2200" b="1" dirty="0" smtClean="0">
                <a:solidFill>
                  <a:srgbClr val="00B05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pPr lvl="0"/>
            <a:r>
              <a:rPr lang="en-US" sz="1400" dirty="0">
                <a:solidFill>
                  <a:srgbClr val="00B0F0"/>
                </a:solidFill>
              </a:rPr>
              <a:t>These statements can: A. Rebut a previous statement, </a:t>
            </a:r>
          </a:p>
          <a:p>
            <a:pPr lvl="0"/>
            <a:r>
              <a:rPr lang="en-US" sz="1400" dirty="0">
                <a:solidFill>
                  <a:srgbClr val="00B0F0"/>
                </a:solidFill>
              </a:rPr>
              <a:t>                                          B. Make a fact based statement that you have already prepared.</a:t>
            </a:r>
          </a:p>
          <a:p>
            <a:pPr lvl="0"/>
            <a:r>
              <a:rPr lang="en-US" sz="1400" dirty="0">
                <a:solidFill>
                  <a:srgbClr val="00B0F0"/>
                </a:solidFill>
              </a:rPr>
              <a:t>                                          C. Tell a story/anecdote that you have already prepared.</a:t>
            </a:r>
          </a:p>
          <a:p>
            <a:pPr lvl="0"/>
            <a:r>
              <a:rPr lang="en-US" sz="1400" dirty="0">
                <a:solidFill>
                  <a:prstClr val="black"/>
                </a:solidFill>
              </a:rPr>
              <a:t>This image is courtesy of  </a:t>
            </a:r>
            <a:r>
              <a:rPr lang="en-US" sz="1400" dirty="0" smtClean="0">
                <a:solidFill>
                  <a:prstClr val="black"/>
                </a:solidFill>
              </a:rPr>
              <a:t>abcgreatpix.com.</a:t>
            </a:r>
            <a:endParaRPr lang="en-US" sz="1400" dirty="0">
              <a:solidFill>
                <a:prstClr val="black"/>
              </a:solidFill>
            </a:endParaRPr>
          </a:p>
        </p:txBody>
      </p:sp>
      <p:pic>
        <p:nvPicPr>
          <p:cNvPr id="5122" name="Picture 2" descr="https://jwilliames.files.wordpress.com/2011/11/open-vs-closed-source-managed-services-deba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066800"/>
            <a:ext cx="7162800" cy="48551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5860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#8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Statement #1</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pPr lvl="0"/>
            <a:r>
              <a:rPr lang="en-US" sz="1400" dirty="0">
                <a:solidFill>
                  <a:srgbClr val="00B0F0"/>
                </a:solidFill>
              </a:rPr>
              <a:t>These statements can: A. Rebut a previous statement, </a:t>
            </a:r>
          </a:p>
          <a:p>
            <a:pPr lvl="0"/>
            <a:r>
              <a:rPr lang="en-US" sz="1400" dirty="0">
                <a:solidFill>
                  <a:srgbClr val="00B0F0"/>
                </a:solidFill>
              </a:rPr>
              <a:t>                                          B. Make a fact based statement that you have already prepared.</a:t>
            </a:r>
          </a:p>
          <a:p>
            <a:pPr lvl="0"/>
            <a:r>
              <a:rPr lang="en-US" sz="1400" dirty="0">
                <a:solidFill>
                  <a:srgbClr val="00B0F0"/>
                </a:solidFill>
              </a:rPr>
              <a:t>                                          C. Tell a story/anecdote that you have already prepared.</a:t>
            </a:r>
          </a:p>
          <a:p>
            <a:pPr lvl="0"/>
            <a:r>
              <a:rPr lang="en-US" sz="1400" dirty="0">
                <a:solidFill>
                  <a:prstClr val="black"/>
                </a:solidFill>
              </a:rPr>
              <a:t>This image is courtesy of  keepcalm0matic.co.uk.</a:t>
            </a:r>
          </a:p>
        </p:txBody>
      </p:sp>
      <p:pic>
        <p:nvPicPr>
          <p:cNvPr id="7169" name="Picture 1" descr="E:\Teaching\History\Debates\LessonPlans\20152016\Debate\OppositionPulpitFiguresR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4900" y="1143000"/>
            <a:ext cx="6934200" cy="47030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6390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#9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a:t>
            </a:r>
            <a:r>
              <a:rPr lang="en-US" sz="2200" b="1" dirty="0" smtClean="0">
                <a:solidFill>
                  <a:srgbClr val="FF0000"/>
                </a:solidFill>
              </a:rPr>
              <a:t> </a:t>
            </a:r>
            <a:r>
              <a:rPr lang="en-US" sz="2200" b="1" dirty="0" smtClean="0">
                <a:solidFill>
                  <a:srgbClr val="00B050"/>
                </a:solidFill>
              </a:rPr>
              <a:t>Statement #2</a:t>
            </a:r>
            <a:br>
              <a:rPr lang="en-US" sz="2200" b="1" dirty="0" smtClean="0">
                <a:solidFill>
                  <a:srgbClr val="00B05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a:t>
            </a:r>
            <a:r>
              <a:rPr lang="en-US" sz="1400" dirty="0" smtClean="0">
                <a:solidFill>
                  <a:prstClr val="black"/>
                </a:solidFill>
              </a:rPr>
              <a:t>abcgreatpix.com.</a:t>
            </a:r>
            <a:endParaRPr lang="en-US" sz="1400" dirty="0">
              <a:solidFill>
                <a:prstClr val="black"/>
              </a:solidFill>
            </a:endParaRPr>
          </a:p>
        </p:txBody>
      </p:sp>
      <p:pic>
        <p:nvPicPr>
          <p:cNvPr id="5122" name="Picture 2" descr="https://jwilliames.files.wordpress.com/2011/11/open-vs-closed-source-managed-services-deba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066800"/>
            <a:ext cx="7162800" cy="48551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6117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800" b="1" dirty="0" smtClean="0">
                <a:solidFill>
                  <a:srgbClr val="00B050"/>
                </a:solidFill>
              </a:rPr>
              <a:t>Debate Rules:</a:t>
            </a:r>
            <a:endParaRPr lang="en-US" sz="2800" b="1" dirty="0">
              <a:solidFill>
                <a:srgbClr val="00B050"/>
              </a:solidFill>
            </a:endParaRPr>
          </a:p>
        </p:txBody>
      </p:sp>
      <p:sp>
        <p:nvSpPr>
          <p:cNvPr id="3" name="TextBox 2"/>
          <p:cNvSpPr txBox="1"/>
          <p:nvPr/>
        </p:nvSpPr>
        <p:spPr>
          <a:xfrm>
            <a:off x="0" y="838200"/>
            <a:ext cx="9144000" cy="830997"/>
          </a:xfrm>
          <a:prstGeom prst="rect">
            <a:avLst/>
          </a:prstGeom>
          <a:noFill/>
        </p:spPr>
        <p:txBody>
          <a:bodyPr wrap="square" rtlCol="0">
            <a:spAutoFit/>
          </a:bodyPr>
          <a:lstStyle/>
          <a:p>
            <a:r>
              <a:rPr lang="en-US" sz="2400" b="1" dirty="0" smtClean="0">
                <a:solidFill>
                  <a:srgbClr val="7030A0"/>
                </a:solidFill>
              </a:rPr>
              <a:t>Be Polite and Courteous</a:t>
            </a:r>
          </a:p>
          <a:p>
            <a:r>
              <a:rPr lang="en-US" sz="2400" b="1" dirty="0" smtClean="0">
                <a:solidFill>
                  <a:srgbClr val="7030A0"/>
                </a:solidFill>
              </a:rPr>
              <a:t>Listen Carefully to Both Sides</a:t>
            </a:r>
            <a:endParaRPr lang="en-US" sz="2400" b="1" dirty="0">
              <a:solidFill>
                <a:srgbClr val="7030A0"/>
              </a:solidFill>
            </a:endParaRPr>
          </a:p>
        </p:txBody>
      </p:sp>
    </p:spTree>
    <p:extLst>
      <p:ext uri="{BB962C8B-B14F-4D97-AF65-F5344CB8AC3E}">
        <p14:creationId xmlns:p14="http://schemas.microsoft.com/office/powerpoint/2010/main" xmlns="" val="19141019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#10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Statement #2</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keepcalm0matic.co.uk.</a:t>
            </a:r>
          </a:p>
        </p:txBody>
      </p:sp>
      <p:pic>
        <p:nvPicPr>
          <p:cNvPr id="7169" name="Picture 1" descr="E:\Teaching\History\Debates\LessonPlans\20152016\Debate\OppositionPulpitFiguresR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4900" y="1143000"/>
            <a:ext cx="6934200" cy="47030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0318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600" b="1" dirty="0" smtClean="0">
                <a:solidFill>
                  <a:srgbClr val="00B050"/>
                </a:solidFill>
              </a:rPr>
              <a:t>The moderator will allow the students from each side to “huddle” for 45 seconds before they respond to the statement.</a:t>
            </a:r>
            <a:endParaRPr lang="en-US" sz="2600" b="1" dirty="0">
              <a:solidFill>
                <a:srgbClr val="00B050"/>
              </a:solidFill>
            </a:endParaRPr>
          </a:p>
        </p:txBody>
      </p:sp>
      <p:sp>
        <p:nvSpPr>
          <p:cNvPr id="3" name="TextBox 2"/>
          <p:cNvSpPr txBox="1"/>
          <p:nvPr/>
        </p:nvSpPr>
        <p:spPr>
          <a:xfrm>
            <a:off x="0" y="6073170"/>
            <a:ext cx="9144000" cy="954107"/>
          </a:xfrm>
          <a:prstGeom prst="rect">
            <a:avLst/>
          </a:prstGeom>
          <a:noFill/>
        </p:spPr>
        <p:txBody>
          <a:bodyPr wrap="square" rtlCol="0">
            <a:spAutoFit/>
          </a:bodyPr>
          <a:lstStyle/>
          <a:p>
            <a:r>
              <a:rPr lang="en-US" sz="1400" dirty="0" smtClean="0">
                <a:solidFill>
                  <a:srgbClr val="00B0F0"/>
                </a:solidFill>
              </a:rPr>
              <a:t>During the “huddle,” they will explain to each other the weaknesses of the other side, and what information that they must find to refute their opponent’s attack. They should make a rebuttal to one of the opposition’s previous statements.</a:t>
            </a:r>
            <a:r>
              <a:rPr lang="en-US" sz="1400" dirty="0">
                <a:solidFill>
                  <a:prstClr val="black"/>
                </a:solidFill>
              </a:rPr>
              <a:t> This image is courtesy </a:t>
            </a:r>
            <a:r>
              <a:rPr lang="en-US" sz="1400" dirty="0" smtClean="0">
                <a:solidFill>
                  <a:prstClr val="black"/>
                </a:solidFill>
              </a:rPr>
              <a:t>of  vistahumanities19.wikispaces.com</a:t>
            </a:r>
            <a:endParaRPr lang="en-US" sz="1400" dirty="0">
              <a:solidFill>
                <a:prstClr val="black"/>
              </a:solidFill>
            </a:endParaRPr>
          </a:p>
          <a:p>
            <a:endParaRPr lang="en-US" sz="1400" dirty="0">
              <a:solidFill>
                <a:srgbClr val="00B0F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914399"/>
            <a:ext cx="8610600" cy="5118523"/>
          </a:xfrm>
          <a:prstGeom prst="rect">
            <a:avLst/>
          </a:prstGeom>
        </p:spPr>
      </p:pic>
    </p:spTree>
    <p:extLst>
      <p:ext uri="{BB962C8B-B14F-4D97-AF65-F5344CB8AC3E}">
        <p14:creationId xmlns:p14="http://schemas.microsoft.com/office/powerpoint/2010/main" xmlns="" val="3779369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#11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a:t>
            </a:r>
            <a:r>
              <a:rPr lang="en-US" sz="2200" b="1" dirty="0" smtClean="0">
                <a:solidFill>
                  <a:srgbClr val="FF0000"/>
                </a:solidFill>
              </a:rPr>
              <a:t> Rebuttal </a:t>
            </a:r>
            <a:r>
              <a:rPr lang="en-US" sz="2200" b="1" dirty="0" smtClean="0">
                <a:solidFill>
                  <a:srgbClr val="00B050"/>
                </a:solidFill>
              </a:rPr>
              <a:t>#1 &amp; #2</a:t>
            </a:r>
            <a:r>
              <a:rPr lang="en-US" sz="2200" b="1" dirty="0" smtClean="0">
                <a:solidFill>
                  <a:srgbClr val="FF0000"/>
                </a:solidFill>
              </a:rPr>
              <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26158" y="6119336"/>
            <a:ext cx="9144000" cy="738664"/>
          </a:xfrm>
          <a:prstGeom prst="rect">
            <a:avLst/>
          </a:prstGeom>
          <a:noFill/>
        </p:spPr>
        <p:txBody>
          <a:bodyPr wrap="square" rtlCol="0">
            <a:spAutoFit/>
          </a:bodyPr>
          <a:lstStyle/>
          <a:p>
            <a:pPr lvl="0"/>
            <a:r>
              <a:rPr lang="en-US" sz="1400" dirty="0">
                <a:solidFill>
                  <a:srgbClr val="00B0F0"/>
                </a:solidFill>
              </a:rPr>
              <a:t>During Rebuttal, a student should: A. Rebut a previous statement by an opponent </a:t>
            </a:r>
            <a:r>
              <a:rPr lang="en-US" sz="1400" b="1" dirty="0">
                <a:solidFill>
                  <a:srgbClr val="7030A0"/>
                </a:solidFill>
              </a:rPr>
              <a:t>OR</a:t>
            </a:r>
          </a:p>
          <a:p>
            <a:pPr lvl="0"/>
            <a:r>
              <a:rPr lang="en-US" sz="1400" dirty="0">
                <a:solidFill>
                  <a:srgbClr val="00B0F0"/>
                </a:solidFill>
              </a:rPr>
              <a:t>                                                               B. Ask a specific opponent a question about the opponent’s previous statement.</a:t>
            </a:r>
          </a:p>
          <a:p>
            <a:pPr lvl="0"/>
            <a:r>
              <a:rPr lang="en-US" sz="1400" dirty="0">
                <a:solidFill>
                  <a:srgbClr val="00B0F0"/>
                </a:solidFill>
              </a:rPr>
              <a:t> </a:t>
            </a:r>
            <a:r>
              <a:rPr lang="en-US" sz="1400" dirty="0">
                <a:solidFill>
                  <a:prstClr val="black"/>
                </a:solidFill>
              </a:rPr>
              <a:t>This image is courtesy of  </a:t>
            </a:r>
            <a:r>
              <a:rPr lang="en-US" sz="1400" dirty="0" smtClean="0">
                <a:solidFill>
                  <a:prstClr val="black"/>
                </a:solidFill>
              </a:rPr>
              <a:t>inanage.com.</a:t>
            </a:r>
            <a:endParaRPr lang="en-US" sz="1400" dirty="0">
              <a:solidFill>
                <a:prstClr val="black"/>
              </a:solidFill>
            </a:endParaRPr>
          </a:p>
        </p:txBody>
      </p:sp>
      <p:pic>
        <p:nvPicPr>
          <p:cNvPr id="6146" name="Picture 2" descr="E:\Teaching\History\Debates\LessonPlans\20152016\Debate\PropositionRebuttalCropp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9158" y="1168020"/>
            <a:ext cx="6858000" cy="48946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87934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#12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Rebuttal #1 &amp; #2</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26158" y="6119336"/>
            <a:ext cx="9144000" cy="738664"/>
          </a:xfrm>
          <a:prstGeom prst="rect">
            <a:avLst/>
          </a:prstGeom>
          <a:noFill/>
        </p:spPr>
        <p:txBody>
          <a:bodyPr wrap="square" rtlCol="0">
            <a:spAutoFit/>
          </a:bodyPr>
          <a:lstStyle/>
          <a:p>
            <a:r>
              <a:rPr lang="en-US" sz="1400" dirty="0">
                <a:solidFill>
                  <a:srgbClr val="00B0F0"/>
                </a:solidFill>
              </a:rPr>
              <a:t>During Rebuttal, a student should: A. Rebut a previous statement by an opponent </a:t>
            </a:r>
            <a:r>
              <a:rPr lang="en-US" sz="1400" b="1" dirty="0">
                <a:solidFill>
                  <a:srgbClr val="7030A0"/>
                </a:solidFill>
              </a:rPr>
              <a:t>OR</a:t>
            </a:r>
          </a:p>
          <a:p>
            <a:r>
              <a:rPr lang="en-US" sz="1400" dirty="0">
                <a:solidFill>
                  <a:srgbClr val="00B0F0"/>
                </a:solidFill>
              </a:rPr>
              <a:t>                                                               B. Ask a specific opponent a question about the opponent’s previous statement.</a:t>
            </a:r>
          </a:p>
          <a:p>
            <a:pPr lvl="0"/>
            <a:r>
              <a:rPr lang="en-US" sz="1400" dirty="0">
                <a:solidFill>
                  <a:prstClr val="black"/>
                </a:solidFill>
              </a:rPr>
              <a:t>This image is courtesy of  keepcalm0matic.co.uk.</a:t>
            </a:r>
          </a:p>
        </p:txBody>
      </p:sp>
      <p:pic>
        <p:nvPicPr>
          <p:cNvPr id="5" name="Picture 2" descr="https://encrypted-tbn0.gstatic.com/images?q=tbn:ANd9GcQUN6ZcczagnCaVNxC0FTMtgvUmhi0Lk5fReM3j15m4p8WurYl3l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1143000"/>
            <a:ext cx="4269038" cy="4976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42026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#13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a:t>
            </a:r>
            <a:r>
              <a:rPr lang="en-US" sz="2200" b="1" dirty="0" smtClean="0">
                <a:solidFill>
                  <a:srgbClr val="FF0000"/>
                </a:solidFill>
              </a:rPr>
              <a:t> </a:t>
            </a:r>
            <a:r>
              <a:rPr lang="en-US" sz="2200" b="1" dirty="0" smtClean="0">
                <a:solidFill>
                  <a:srgbClr val="00B050"/>
                </a:solidFill>
              </a:rPr>
              <a:t>Statement #3</a:t>
            </a:r>
            <a:br>
              <a:rPr lang="en-US" sz="2200" b="1" dirty="0" smtClean="0">
                <a:solidFill>
                  <a:srgbClr val="00B05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a:t>
            </a:r>
            <a:r>
              <a:rPr lang="en-US" sz="1400" dirty="0" smtClean="0">
                <a:solidFill>
                  <a:prstClr val="black"/>
                </a:solidFill>
              </a:rPr>
              <a:t>abcgreatpix.com.</a:t>
            </a:r>
            <a:endParaRPr lang="en-US" sz="1400" dirty="0">
              <a:solidFill>
                <a:prstClr val="black"/>
              </a:solidFill>
            </a:endParaRPr>
          </a:p>
        </p:txBody>
      </p:sp>
      <p:pic>
        <p:nvPicPr>
          <p:cNvPr id="5122" name="Picture 2" descr="https://jwilliames.files.wordpress.com/2011/11/open-vs-closed-source-managed-services-deba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066800"/>
            <a:ext cx="7162800" cy="48551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4494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#14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Statement #3</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keepcalm0matic.co.uk.</a:t>
            </a:r>
          </a:p>
        </p:txBody>
      </p:sp>
      <p:pic>
        <p:nvPicPr>
          <p:cNvPr id="7169" name="Picture 1" descr="E:\Teaching\History\Debates\LessonPlans\20152016\Debate\OppositionPulpitFiguresR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4900" y="1143000"/>
            <a:ext cx="6934200" cy="47030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4778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#15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a:t>
            </a:r>
            <a:r>
              <a:rPr lang="en-US" sz="2200" b="1" dirty="0" smtClean="0">
                <a:solidFill>
                  <a:srgbClr val="FF0000"/>
                </a:solidFill>
              </a:rPr>
              <a:t> </a:t>
            </a:r>
            <a:r>
              <a:rPr lang="en-US" sz="2200" b="1" dirty="0" smtClean="0">
                <a:solidFill>
                  <a:srgbClr val="00B050"/>
                </a:solidFill>
              </a:rPr>
              <a:t>Statement #4</a:t>
            </a:r>
            <a:br>
              <a:rPr lang="en-US" sz="2200" b="1" dirty="0" smtClean="0">
                <a:solidFill>
                  <a:srgbClr val="00B05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a:t>
            </a:r>
            <a:r>
              <a:rPr lang="en-US" sz="1400" dirty="0" smtClean="0">
                <a:solidFill>
                  <a:prstClr val="black"/>
                </a:solidFill>
              </a:rPr>
              <a:t>abcgreatpix.com.</a:t>
            </a:r>
            <a:endParaRPr lang="en-US" sz="1400" dirty="0">
              <a:solidFill>
                <a:prstClr val="black"/>
              </a:solidFill>
            </a:endParaRPr>
          </a:p>
        </p:txBody>
      </p:sp>
      <p:pic>
        <p:nvPicPr>
          <p:cNvPr id="5122" name="Picture 2" descr="https://jwilliames.files.wordpress.com/2011/11/open-vs-closed-source-managed-services-deba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066800"/>
            <a:ext cx="7162800" cy="48551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44943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#16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Statement #4</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keepcalm0matic.co.uk.</a:t>
            </a:r>
          </a:p>
        </p:txBody>
      </p:sp>
      <p:pic>
        <p:nvPicPr>
          <p:cNvPr id="7169" name="Picture 1" descr="E:\Teaching\History\Debates\LessonPlans\20152016\Debate\OppositionPulpitFiguresR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4900" y="1143000"/>
            <a:ext cx="6934200" cy="47030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4778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600" b="1" dirty="0" smtClean="0">
                <a:solidFill>
                  <a:srgbClr val="00B050"/>
                </a:solidFill>
              </a:rPr>
              <a:t>The moderator will allow the students from each side to “huddle” for 45 seconds before they respond to the statement.</a:t>
            </a:r>
            <a:endParaRPr lang="en-US" sz="2600" b="1" dirty="0">
              <a:solidFill>
                <a:srgbClr val="00B050"/>
              </a:solidFill>
            </a:endParaRPr>
          </a:p>
        </p:txBody>
      </p:sp>
      <p:sp>
        <p:nvSpPr>
          <p:cNvPr id="3" name="TextBox 2"/>
          <p:cNvSpPr txBox="1"/>
          <p:nvPr/>
        </p:nvSpPr>
        <p:spPr>
          <a:xfrm>
            <a:off x="0" y="6073170"/>
            <a:ext cx="9144000" cy="954107"/>
          </a:xfrm>
          <a:prstGeom prst="rect">
            <a:avLst/>
          </a:prstGeom>
          <a:noFill/>
        </p:spPr>
        <p:txBody>
          <a:bodyPr wrap="square" rtlCol="0">
            <a:spAutoFit/>
          </a:bodyPr>
          <a:lstStyle/>
          <a:p>
            <a:r>
              <a:rPr lang="en-US" sz="1400" dirty="0" smtClean="0">
                <a:solidFill>
                  <a:srgbClr val="00B0F0"/>
                </a:solidFill>
              </a:rPr>
              <a:t>During the “huddle,” they will explain to each other the weaknesses of the other side, and what information that they must find to refute their opponent’s attack. They should make a rebuttal to one of the opposition’s previous statements.</a:t>
            </a:r>
            <a:r>
              <a:rPr lang="en-US" sz="1400" dirty="0">
                <a:solidFill>
                  <a:prstClr val="black"/>
                </a:solidFill>
              </a:rPr>
              <a:t> This image is courtesy </a:t>
            </a:r>
            <a:r>
              <a:rPr lang="en-US" sz="1400" dirty="0" smtClean="0">
                <a:solidFill>
                  <a:prstClr val="black"/>
                </a:solidFill>
              </a:rPr>
              <a:t>of  vistahumanities19.wikispaces.com</a:t>
            </a:r>
            <a:endParaRPr lang="en-US" sz="1400" dirty="0">
              <a:solidFill>
                <a:prstClr val="black"/>
              </a:solidFill>
            </a:endParaRPr>
          </a:p>
          <a:p>
            <a:endParaRPr lang="en-US" sz="1400" dirty="0">
              <a:solidFill>
                <a:srgbClr val="00B0F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914399"/>
            <a:ext cx="8610600" cy="5118523"/>
          </a:xfrm>
          <a:prstGeom prst="rect">
            <a:avLst/>
          </a:prstGeom>
        </p:spPr>
      </p:pic>
    </p:spTree>
    <p:extLst>
      <p:ext uri="{BB962C8B-B14F-4D97-AF65-F5344CB8AC3E}">
        <p14:creationId xmlns:p14="http://schemas.microsoft.com/office/powerpoint/2010/main" xmlns="" val="18940128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#17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a:t>
            </a:r>
            <a:r>
              <a:rPr lang="en-US" sz="2200" b="1" dirty="0" smtClean="0">
                <a:solidFill>
                  <a:srgbClr val="FF0000"/>
                </a:solidFill>
              </a:rPr>
              <a:t> Rebuttal </a:t>
            </a:r>
            <a:r>
              <a:rPr lang="en-US" sz="2200" b="1" dirty="0" smtClean="0">
                <a:solidFill>
                  <a:srgbClr val="00B050"/>
                </a:solidFill>
              </a:rPr>
              <a:t>#3 &amp; #4</a:t>
            </a:r>
            <a:r>
              <a:rPr lang="en-US" sz="2200" b="1" dirty="0" smtClean="0">
                <a:solidFill>
                  <a:srgbClr val="FF0000"/>
                </a:solidFill>
              </a:rPr>
              <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26158" y="6119336"/>
            <a:ext cx="9144000" cy="738664"/>
          </a:xfrm>
          <a:prstGeom prst="rect">
            <a:avLst/>
          </a:prstGeom>
          <a:noFill/>
        </p:spPr>
        <p:txBody>
          <a:bodyPr wrap="square" rtlCol="0">
            <a:spAutoFit/>
          </a:bodyPr>
          <a:lstStyle/>
          <a:p>
            <a:r>
              <a:rPr lang="en-US" sz="1400" dirty="0">
                <a:solidFill>
                  <a:srgbClr val="00B0F0"/>
                </a:solidFill>
              </a:rPr>
              <a:t>During Rebuttal, a student should: A. Rebut a previous statement by an opponent </a:t>
            </a:r>
            <a:r>
              <a:rPr lang="en-US" sz="1400" b="1" dirty="0">
                <a:solidFill>
                  <a:srgbClr val="7030A0"/>
                </a:solidFill>
              </a:rPr>
              <a:t>OR</a:t>
            </a:r>
          </a:p>
          <a:p>
            <a:r>
              <a:rPr lang="en-US" sz="1400" dirty="0">
                <a:solidFill>
                  <a:srgbClr val="00B0F0"/>
                </a:solidFill>
              </a:rPr>
              <a:t>                                                               B. Ask a specific opponent a question about the opponent’s previous statement.</a:t>
            </a:r>
          </a:p>
          <a:p>
            <a:r>
              <a:rPr lang="en-US" sz="1400" dirty="0">
                <a:solidFill>
                  <a:srgbClr val="00B0F0"/>
                </a:solidFill>
              </a:rPr>
              <a:t> </a:t>
            </a:r>
            <a:r>
              <a:rPr lang="en-US" sz="1400" dirty="0">
                <a:solidFill>
                  <a:prstClr val="black"/>
                </a:solidFill>
              </a:rPr>
              <a:t>This image is courtesy of  </a:t>
            </a:r>
            <a:r>
              <a:rPr lang="en-US" sz="1400" dirty="0" smtClean="0">
                <a:solidFill>
                  <a:prstClr val="black"/>
                </a:solidFill>
              </a:rPr>
              <a:t>inanage.com.</a:t>
            </a:r>
            <a:endParaRPr lang="en-US" sz="1400" dirty="0">
              <a:solidFill>
                <a:prstClr val="black"/>
              </a:solidFill>
            </a:endParaRPr>
          </a:p>
        </p:txBody>
      </p:sp>
      <p:pic>
        <p:nvPicPr>
          <p:cNvPr id="6146" name="Picture 2" descr="E:\Teaching\History\Debates\LessonPlans\20152016\Debate\PropositionRebuttalCropp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9158" y="1168020"/>
            <a:ext cx="6858000" cy="48946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6386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800" b="1" dirty="0" smtClean="0">
                <a:solidFill>
                  <a:srgbClr val="00B050"/>
                </a:solidFill>
              </a:rPr>
              <a:t>Debate Rules:</a:t>
            </a:r>
            <a:endParaRPr lang="en-US" sz="2800" b="1" dirty="0">
              <a:solidFill>
                <a:srgbClr val="00B050"/>
              </a:solidFill>
            </a:endParaRPr>
          </a:p>
        </p:txBody>
      </p:sp>
      <p:sp>
        <p:nvSpPr>
          <p:cNvPr id="3" name="TextBox 2"/>
          <p:cNvSpPr txBox="1"/>
          <p:nvPr/>
        </p:nvSpPr>
        <p:spPr>
          <a:xfrm>
            <a:off x="0" y="838200"/>
            <a:ext cx="9144000" cy="1200329"/>
          </a:xfrm>
          <a:prstGeom prst="rect">
            <a:avLst/>
          </a:prstGeom>
          <a:noFill/>
        </p:spPr>
        <p:txBody>
          <a:bodyPr wrap="square" rtlCol="0">
            <a:spAutoFit/>
          </a:bodyPr>
          <a:lstStyle/>
          <a:p>
            <a:r>
              <a:rPr lang="en-US" sz="2400" b="1" dirty="0" smtClean="0">
                <a:solidFill>
                  <a:srgbClr val="7030A0"/>
                </a:solidFill>
              </a:rPr>
              <a:t>Be Polite and Courteous</a:t>
            </a:r>
          </a:p>
          <a:p>
            <a:r>
              <a:rPr lang="en-US" sz="2400" b="1" dirty="0" smtClean="0">
                <a:solidFill>
                  <a:srgbClr val="7030A0"/>
                </a:solidFill>
              </a:rPr>
              <a:t>Listen Carefully to Both Sides</a:t>
            </a:r>
          </a:p>
          <a:p>
            <a:r>
              <a:rPr lang="en-US" sz="2400" b="1" dirty="0" smtClean="0">
                <a:solidFill>
                  <a:srgbClr val="7030A0"/>
                </a:solidFill>
              </a:rPr>
              <a:t>Be Respectful and Supportive of your fellow students</a:t>
            </a:r>
            <a:endParaRPr lang="en-US" sz="2400" b="1" dirty="0">
              <a:solidFill>
                <a:srgbClr val="7030A0"/>
              </a:solidFill>
            </a:endParaRPr>
          </a:p>
        </p:txBody>
      </p:sp>
    </p:spTree>
    <p:extLst>
      <p:ext uri="{BB962C8B-B14F-4D97-AF65-F5344CB8AC3E}">
        <p14:creationId xmlns:p14="http://schemas.microsoft.com/office/powerpoint/2010/main" xmlns="" val="2564804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#18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Rebuttal #3 &amp; #4</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26158" y="6119336"/>
            <a:ext cx="9144000" cy="738664"/>
          </a:xfrm>
          <a:prstGeom prst="rect">
            <a:avLst/>
          </a:prstGeom>
          <a:noFill/>
        </p:spPr>
        <p:txBody>
          <a:bodyPr wrap="square" rtlCol="0">
            <a:spAutoFit/>
          </a:bodyPr>
          <a:lstStyle/>
          <a:p>
            <a:r>
              <a:rPr lang="en-US" sz="1400" dirty="0">
                <a:solidFill>
                  <a:srgbClr val="00B0F0"/>
                </a:solidFill>
              </a:rPr>
              <a:t>During Rebuttal, a student should: A. Rebut a previous statement by an opponent </a:t>
            </a:r>
            <a:r>
              <a:rPr lang="en-US" sz="1400" b="1" dirty="0">
                <a:solidFill>
                  <a:srgbClr val="7030A0"/>
                </a:solidFill>
              </a:rPr>
              <a:t>OR</a:t>
            </a:r>
          </a:p>
          <a:p>
            <a:r>
              <a:rPr lang="en-US" sz="1400" dirty="0">
                <a:solidFill>
                  <a:srgbClr val="00B0F0"/>
                </a:solidFill>
              </a:rPr>
              <a:t>                                                               B. Ask a specific opponent a question about the opponent’s previous statement.</a:t>
            </a:r>
          </a:p>
          <a:p>
            <a:r>
              <a:rPr lang="en-US" sz="1400" dirty="0">
                <a:solidFill>
                  <a:prstClr val="black"/>
                </a:solidFill>
              </a:rPr>
              <a:t>This image is courtesy of  keepcalm0matic.co.uk.</a:t>
            </a:r>
          </a:p>
        </p:txBody>
      </p:sp>
      <p:pic>
        <p:nvPicPr>
          <p:cNvPr id="5" name="Picture 2" descr="https://encrypted-tbn0.gstatic.com/images?q=tbn:ANd9GcQUN6ZcczagnCaVNxC0FTMtgvUmhi0Lk5fReM3j15m4p8WurYl3l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1143000"/>
            <a:ext cx="4269038" cy="4976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1320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#19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a:t>
            </a:r>
            <a:r>
              <a:rPr lang="en-US" sz="2200" b="1" dirty="0" smtClean="0">
                <a:solidFill>
                  <a:srgbClr val="FF0000"/>
                </a:solidFill>
              </a:rPr>
              <a:t> </a:t>
            </a:r>
            <a:r>
              <a:rPr lang="en-US" sz="2200" b="1" dirty="0" smtClean="0">
                <a:solidFill>
                  <a:srgbClr val="00B050"/>
                </a:solidFill>
              </a:rPr>
              <a:t>Statement #5</a:t>
            </a:r>
            <a:br>
              <a:rPr lang="en-US" sz="2200" b="1" dirty="0" smtClean="0">
                <a:solidFill>
                  <a:srgbClr val="00B05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a:t>
            </a:r>
            <a:r>
              <a:rPr lang="en-US" sz="1400" dirty="0" smtClean="0">
                <a:solidFill>
                  <a:prstClr val="black"/>
                </a:solidFill>
              </a:rPr>
              <a:t>abcgreatpix.com.</a:t>
            </a:r>
            <a:endParaRPr lang="en-US" sz="1400" dirty="0">
              <a:solidFill>
                <a:prstClr val="black"/>
              </a:solidFill>
            </a:endParaRPr>
          </a:p>
        </p:txBody>
      </p:sp>
      <p:pic>
        <p:nvPicPr>
          <p:cNvPr id="5122" name="Picture 2" descr="https://jwilliames.files.wordpress.com/2011/11/open-vs-closed-source-managed-services-deba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066800"/>
            <a:ext cx="7162800" cy="48551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83360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#20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Statement #5</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keepcalm0matic.co.uk.</a:t>
            </a:r>
          </a:p>
        </p:txBody>
      </p:sp>
      <p:pic>
        <p:nvPicPr>
          <p:cNvPr id="7169" name="Picture 1" descr="E:\Teaching\History\Debates\LessonPlans\20152016\Debate\OppositionPulpitFiguresR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4900" y="1143000"/>
            <a:ext cx="6934200" cy="47030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59900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#21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a:t>
            </a:r>
            <a:r>
              <a:rPr lang="en-US" sz="2200" b="1" dirty="0" smtClean="0">
                <a:solidFill>
                  <a:srgbClr val="FF0000"/>
                </a:solidFill>
              </a:rPr>
              <a:t> </a:t>
            </a:r>
            <a:r>
              <a:rPr lang="en-US" sz="2200" b="1" dirty="0" smtClean="0">
                <a:solidFill>
                  <a:srgbClr val="00B050"/>
                </a:solidFill>
              </a:rPr>
              <a:t>Statement #6</a:t>
            </a:r>
            <a:br>
              <a:rPr lang="en-US" sz="2200" b="1" dirty="0" smtClean="0">
                <a:solidFill>
                  <a:srgbClr val="00B05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a:t>
            </a:r>
            <a:r>
              <a:rPr lang="en-US" sz="1400" dirty="0" smtClean="0">
                <a:solidFill>
                  <a:prstClr val="black"/>
                </a:solidFill>
              </a:rPr>
              <a:t>abcgreatpix.com.</a:t>
            </a:r>
            <a:endParaRPr lang="en-US" sz="1400" dirty="0">
              <a:solidFill>
                <a:prstClr val="black"/>
              </a:solidFill>
            </a:endParaRPr>
          </a:p>
        </p:txBody>
      </p:sp>
      <p:pic>
        <p:nvPicPr>
          <p:cNvPr id="5122" name="Picture 2" descr="https://jwilliames.files.wordpress.com/2011/11/open-vs-closed-source-managed-services-deba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066800"/>
            <a:ext cx="7162800" cy="48551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83360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#22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Statement #6</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keepcalm0matic.co.uk.</a:t>
            </a:r>
          </a:p>
        </p:txBody>
      </p:sp>
      <p:pic>
        <p:nvPicPr>
          <p:cNvPr id="7169" name="Picture 1" descr="E:\Teaching\History\Debates\LessonPlans\20152016\Debate\OppositionPulpitFiguresR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4900" y="1143000"/>
            <a:ext cx="6934200" cy="47030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59900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600" b="1" dirty="0" smtClean="0">
                <a:solidFill>
                  <a:srgbClr val="00B050"/>
                </a:solidFill>
              </a:rPr>
              <a:t>The moderator will allow the students from each side to “huddle” for 45 seconds before they respond to the statement.</a:t>
            </a:r>
            <a:endParaRPr lang="en-US" sz="2600" b="1" dirty="0">
              <a:solidFill>
                <a:srgbClr val="00B050"/>
              </a:solidFill>
            </a:endParaRPr>
          </a:p>
        </p:txBody>
      </p:sp>
      <p:sp>
        <p:nvSpPr>
          <p:cNvPr id="3" name="TextBox 2"/>
          <p:cNvSpPr txBox="1"/>
          <p:nvPr/>
        </p:nvSpPr>
        <p:spPr>
          <a:xfrm>
            <a:off x="0" y="6073170"/>
            <a:ext cx="9144000" cy="954107"/>
          </a:xfrm>
          <a:prstGeom prst="rect">
            <a:avLst/>
          </a:prstGeom>
          <a:noFill/>
        </p:spPr>
        <p:txBody>
          <a:bodyPr wrap="square" rtlCol="0">
            <a:spAutoFit/>
          </a:bodyPr>
          <a:lstStyle/>
          <a:p>
            <a:r>
              <a:rPr lang="en-US" sz="1400" dirty="0" smtClean="0">
                <a:solidFill>
                  <a:srgbClr val="00B0F0"/>
                </a:solidFill>
              </a:rPr>
              <a:t>During the “huddle,” they will explain to each other the weaknesses of the other side, and what information that they must find to refute their opponent’s attack. They should make a rebuttal to one of the opposition’s previous statements.</a:t>
            </a:r>
            <a:r>
              <a:rPr lang="en-US" sz="1400" dirty="0">
                <a:solidFill>
                  <a:prstClr val="black"/>
                </a:solidFill>
              </a:rPr>
              <a:t> This image is courtesy </a:t>
            </a:r>
            <a:r>
              <a:rPr lang="en-US" sz="1400" dirty="0" smtClean="0">
                <a:solidFill>
                  <a:prstClr val="black"/>
                </a:solidFill>
              </a:rPr>
              <a:t>of  vistahumanities19.wikispaces.com</a:t>
            </a:r>
            <a:endParaRPr lang="en-US" sz="1400" dirty="0">
              <a:solidFill>
                <a:prstClr val="black"/>
              </a:solidFill>
            </a:endParaRPr>
          </a:p>
          <a:p>
            <a:endParaRPr lang="en-US" sz="1400" dirty="0">
              <a:solidFill>
                <a:srgbClr val="00B0F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914399"/>
            <a:ext cx="8610600" cy="5118523"/>
          </a:xfrm>
          <a:prstGeom prst="rect">
            <a:avLst/>
          </a:prstGeom>
        </p:spPr>
      </p:pic>
    </p:spTree>
    <p:extLst>
      <p:ext uri="{BB962C8B-B14F-4D97-AF65-F5344CB8AC3E}">
        <p14:creationId xmlns:p14="http://schemas.microsoft.com/office/powerpoint/2010/main" xmlns="" val="17846881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#23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a:t>
            </a:r>
            <a:r>
              <a:rPr lang="en-US" sz="2200" b="1" dirty="0" smtClean="0">
                <a:solidFill>
                  <a:srgbClr val="FF0000"/>
                </a:solidFill>
              </a:rPr>
              <a:t> Rebuttal </a:t>
            </a:r>
            <a:r>
              <a:rPr lang="en-US" sz="2200" b="1" dirty="0" smtClean="0">
                <a:solidFill>
                  <a:srgbClr val="00B050"/>
                </a:solidFill>
              </a:rPr>
              <a:t>#5 &amp; #6</a:t>
            </a:r>
            <a:r>
              <a:rPr lang="en-US" sz="2200" b="1" dirty="0" smtClean="0">
                <a:solidFill>
                  <a:srgbClr val="FF0000"/>
                </a:solidFill>
              </a:rPr>
              <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26158" y="6119336"/>
            <a:ext cx="9144000" cy="738664"/>
          </a:xfrm>
          <a:prstGeom prst="rect">
            <a:avLst/>
          </a:prstGeom>
          <a:noFill/>
        </p:spPr>
        <p:txBody>
          <a:bodyPr wrap="square" rtlCol="0">
            <a:spAutoFit/>
          </a:bodyPr>
          <a:lstStyle/>
          <a:p>
            <a:r>
              <a:rPr lang="en-US" sz="1400" dirty="0">
                <a:solidFill>
                  <a:srgbClr val="00B0F0"/>
                </a:solidFill>
              </a:rPr>
              <a:t>During Rebuttal, a student should: A. Rebut a previous statement by an opponent </a:t>
            </a:r>
            <a:r>
              <a:rPr lang="en-US" sz="1400" b="1" dirty="0">
                <a:solidFill>
                  <a:srgbClr val="7030A0"/>
                </a:solidFill>
              </a:rPr>
              <a:t>OR</a:t>
            </a:r>
          </a:p>
          <a:p>
            <a:r>
              <a:rPr lang="en-US" sz="1400" dirty="0">
                <a:solidFill>
                  <a:srgbClr val="00B0F0"/>
                </a:solidFill>
              </a:rPr>
              <a:t>                                                               B. Ask a specific opponent a question about the opponent’s previous statement.</a:t>
            </a:r>
          </a:p>
          <a:p>
            <a:r>
              <a:rPr lang="en-US" sz="1400" dirty="0">
                <a:solidFill>
                  <a:srgbClr val="00B0F0"/>
                </a:solidFill>
              </a:rPr>
              <a:t> </a:t>
            </a:r>
            <a:r>
              <a:rPr lang="en-US" sz="1400" dirty="0">
                <a:solidFill>
                  <a:prstClr val="black"/>
                </a:solidFill>
              </a:rPr>
              <a:t>This image is courtesy of  </a:t>
            </a:r>
            <a:r>
              <a:rPr lang="en-US" sz="1400" dirty="0" smtClean="0">
                <a:solidFill>
                  <a:prstClr val="black"/>
                </a:solidFill>
              </a:rPr>
              <a:t>inanage.com.</a:t>
            </a:r>
            <a:endParaRPr lang="en-US" sz="1400" dirty="0">
              <a:solidFill>
                <a:prstClr val="black"/>
              </a:solidFill>
            </a:endParaRPr>
          </a:p>
        </p:txBody>
      </p:sp>
      <p:pic>
        <p:nvPicPr>
          <p:cNvPr id="6146" name="Picture 2" descr="E:\Teaching\History\Debates\LessonPlans\20152016\Debate\PropositionRebuttalCropp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9158" y="1168020"/>
            <a:ext cx="6858000" cy="48946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85577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#24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Rebuttal #5 &amp; #6</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26158" y="6119336"/>
            <a:ext cx="9144000" cy="738664"/>
          </a:xfrm>
          <a:prstGeom prst="rect">
            <a:avLst/>
          </a:prstGeom>
          <a:noFill/>
        </p:spPr>
        <p:txBody>
          <a:bodyPr wrap="square" rtlCol="0">
            <a:spAutoFit/>
          </a:bodyPr>
          <a:lstStyle/>
          <a:p>
            <a:r>
              <a:rPr lang="en-US" sz="1400" dirty="0">
                <a:solidFill>
                  <a:srgbClr val="00B0F0"/>
                </a:solidFill>
              </a:rPr>
              <a:t>During Rebuttal, a student should: A. Rebut a previous statement by an opponent </a:t>
            </a:r>
            <a:r>
              <a:rPr lang="en-US" sz="1400" b="1" dirty="0">
                <a:solidFill>
                  <a:srgbClr val="7030A0"/>
                </a:solidFill>
              </a:rPr>
              <a:t>OR</a:t>
            </a:r>
          </a:p>
          <a:p>
            <a:r>
              <a:rPr lang="en-US" sz="1400" dirty="0">
                <a:solidFill>
                  <a:srgbClr val="00B0F0"/>
                </a:solidFill>
              </a:rPr>
              <a:t>                                                               B. Ask a specific opponent a question about the opponent’s previous statement.</a:t>
            </a:r>
          </a:p>
          <a:p>
            <a:r>
              <a:rPr lang="en-US" sz="1400" dirty="0">
                <a:solidFill>
                  <a:prstClr val="black"/>
                </a:solidFill>
              </a:rPr>
              <a:t>This image is courtesy of  keepcalm0matic.co.uk.</a:t>
            </a:r>
          </a:p>
        </p:txBody>
      </p:sp>
      <p:pic>
        <p:nvPicPr>
          <p:cNvPr id="5" name="Picture 2" descr="https://encrypted-tbn0.gstatic.com/images?q=tbn:ANd9GcQUN6ZcczagnCaVNxC0FTMtgvUmhi0Lk5fReM3j15m4p8WurYl3l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1143000"/>
            <a:ext cx="4269038" cy="4976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26612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#25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a:t>
            </a:r>
            <a:r>
              <a:rPr lang="en-US" sz="2200" b="1" dirty="0" smtClean="0">
                <a:solidFill>
                  <a:srgbClr val="FF0000"/>
                </a:solidFill>
              </a:rPr>
              <a:t> </a:t>
            </a:r>
            <a:r>
              <a:rPr lang="en-US" sz="2200" b="1" dirty="0" smtClean="0">
                <a:solidFill>
                  <a:srgbClr val="00B050"/>
                </a:solidFill>
              </a:rPr>
              <a:t>Statement #7</a:t>
            </a:r>
            <a:br>
              <a:rPr lang="en-US" sz="2200" b="1" dirty="0" smtClean="0">
                <a:solidFill>
                  <a:srgbClr val="00B05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a:t>
            </a:r>
            <a:r>
              <a:rPr lang="en-US" sz="1400" dirty="0" smtClean="0">
                <a:solidFill>
                  <a:prstClr val="black"/>
                </a:solidFill>
              </a:rPr>
              <a:t>abcgreatpix.com.</a:t>
            </a:r>
            <a:endParaRPr lang="en-US" sz="1400" dirty="0">
              <a:solidFill>
                <a:prstClr val="black"/>
              </a:solidFill>
            </a:endParaRPr>
          </a:p>
        </p:txBody>
      </p:sp>
      <p:pic>
        <p:nvPicPr>
          <p:cNvPr id="5122" name="Picture 2" descr="https://jwilliames.files.wordpress.com/2011/11/open-vs-closed-source-managed-services-deba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066800"/>
            <a:ext cx="7162800" cy="48551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83360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#26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Statement #7</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keepcalm0matic.co.uk.</a:t>
            </a:r>
          </a:p>
        </p:txBody>
      </p:sp>
      <p:pic>
        <p:nvPicPr>
          <p:cNvPr id="7169" name="Picture 1" descr="E:\Teaching\History\Debates\LessonPlans\20152016\Debate\OppositionPulpitFiguresR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4900" y="1143000"/>
            <a:ext cx="6934200" cy="47030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5990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800" b="1" dirty="0" smtClean="0">
                <a:solidFill>
                  <a:srgbClr val="00B050"/>
                </a:solidFill>
              </a:rPr>
              <a:t>Debate Rules:</a:t>
            </a:r>
            <a:endParaRPr lang="en-US" sz="2800" b="1" dirty="0">
              <a:solidFill>
                <a:srgbClr val="00B050"/>
              </a:solidFill>
            </a:endParaRPr>
          </a:p>
        </p:txBody>
      </p:sp>
      <p:sp>
        <p:nvSpPr>
          <p:cNvPr id="3" name="TextBox 2"/>
          <p:cNvSpPr txBox="1"/>
          <p:nvPr/>
        </p:nvSpPr>
        <p:spPr>
          <a:xfrm>
            <a:off x="0" y="838200"/>
            <a:ext cx="9144000" cy="1569660"/>
          </a:xfrm>
          <a:prstGeom prst="rect">
            <a:avLst/>
          </a:prstGeom>
          <a:noFill/>
        </p:spPr>
        <p:txBody>
          <a:bodyPr wrap="square" rtlCol="0">
            <a:spAutoFit/>
          </a:bodyPr>
          <a:lstStyle/>
          <a:p>
            <a:r>
              <a:rPr lang="en-US" sz="2400" b="1" dirty="0" smtClean="0">
                <a:solidFill>
                  <a:srgbClr val="7030A0"/>
                </a:solidFill>
              </a:rPr>
              <a:t>Be Polite and Courteous</a:t>
            </a:r>
          </a:p>
          <a:p>
            <a:r>
              <a:rPr lang="en-US" sz="2400" b="1" dirty="0" smtClean="0">
                <a:solidFill>
                  <a:srgbClr val="7030A0"/>
                </a:solidFill>
              </a:rPr>
              <a:t>Listen Carefully to Both Sides</a:t>
            </a:r>
          </a:p>
          <a:p>
            <a:r>
              <a:rPr lang="en-US" sz="2400" b="1" dirty="0" smtClean="0">
                <a:solidFill>
                  <a:srgbClr val="7030A0"/>
                </a:solidFill>
              </a:rPr>
              <a:t>Be Respectful and Supportive of your fellow students</a:t>
            </a:r>
          </a:p>
          <a:p>
            <a:r>
              <a:rPr lang="en-US" sz="2400" b="1" dirty="0" smtClean="0">
                <a:solidFill>
                  <a:srgbClr val="7030A0"/>
                </a:solidFill>
              </a:rPr>
              <a:t>Avoid making inappropriate noises</a:t>
            </a:r>
            <a:endParaRPr lang="en-US" sz="2400" b="1" dirty="0">
              <a:solidFill>
                <a:srgbClr val="7030A0"/>
              </a:solidFill>
            </a:endParaRPr>
          </a:p>
        </p:txBody>
      </p:sp>
    </p:spTree>
    <p:extLst>
      <p:ext uri="{BB962C8B-B14F-4D97-AF65-F5344CB8AC3E}">
        <p14:creationId xmlns:p14="http://schemas.microsoft.com/office/powerpoint/2010/main" xmlns="" val="18014459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#27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a:t>
            </a:r>
            <a:r>
              <a:rPr lang="en-US" sz="2200" b="1" dirty="0" smtClean="0">
                <a:solidFill>
                  <a:srgbClr val="FF0000"/>
                </a:solidFill>
              </a:rPr>
              <a:t> </a:t>
            </a:r>
            <a:r>
              <a:rPr lang="en-US" sz="2200" b="1" dirty="0" smtClean="0">
                <a:solidFill>
                  <a:srgbClr val="00B050"/>
                </a:solidFill>
              </a:rPr>
              <a:t>Statement #8</a:t>
            </a:r>
            <a:br>
              <a:rPr lang="en-US" sz="2200" b="1" dirty="0" smtClean="0">
                <a:solidFill>
                  <a:srgbClr val="00B05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a:t>
            </a:r>
            <a:r>
              <a:rPr lang="en-US" sz="1400" dirty="0" smtClean="0">
                <a:solidFill>
                  <a:prstClr val="black"/>
                </a:solidFill>
              </a:rPr>
              <a:t>abcgreatpix.com.</a:t>
            </a:r>
            <a:endParaRPr lang="en-US" sz="1400" dirty="0">
              <a:solidFill>
                <a:prstClr val="black"/>
              </a:solidFill>
            </a:endParaRPr>
          </a:p>
        </p:txBody>
      </p:sp>
      <p:pic>
        <p:nvPicPr>
          <p:cNvPr id="5122" name="Picture 2" descr="https://jwilliames.files.wordpress.com/2011/11/open-vs-closed-source-managed-services-deba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066800"/>
            <a:ext cx="7162800" cy="48551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83360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#28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Statement #8</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keepcalm0matic.co.uk.</a:t>
            </a:r>
          </a:p>
        </p:txBody>
      </p:sp>
      <p:pic>
        <p:nvPicPr>
          <p:cNvPr id="7169" name="Picture 1" descr="E:\Teaching\History\Debates\LessonPlans\20152016\Debate\OppositionPulpitFiguresR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4900" y="1143000"/>
            <a:ext cx="6934200" cy="47030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59900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600" b="1" dirty="0" smtClean="0">
                <a:solidFill>
                  <a:srgbClr val="00B050"/>
                </a:solidFill>
              </a:rPr>
              <a:t>The moderator will allow the students from each side to “huddle” for 45 seconds before they respond to the statement.</a:t>
            </a:r>
            <a:endParaRPr lang="en-US" sz="2600" b="1" dirty="0">
              <a:solidFill>
                <a:srgbClr val="00B050"/>
              </a:solidFill>
            </a:endParaRPr>
          </a:p>
        </p:txBody>
      </p:sp>
      <p:sp>
        <p:nvSpPr>
          <p:cNvPr id="3" name="TextBox 2"/>
          <p:cNvSpPr txBox="1"/>
          <p:nvPr/>
        </p:nvSpPr>
        <p:spPr>
          <a:xfrm>
            <a:off x="0" y="6073170"/>
            <a:ext cx="9144000" cy="954107"/>
          </a:xfrm>
          <a:prstGeom prst="rect">
            <a:avLst/>
          </a:prstGeom>
          <a:noFill/>
        </p:spPr>
        <p:txBody>
          <a:bodyPr wrap="square" rtlCol="0">
            <a:spAutoFit/>
          </a:bodyPr>
          <a:lstStyle/>
          <a:p>
            <a:r>
              <a:rPr lang="en-US" sz="1400" dirty="0" smtClean="0">
                <a:solidFill>
                  <a:srgbClr val="00B0F0"/>
                </a:solidFill>
              </a:rPr>
              <a:t>During the “huddle,” they will explain to each other the weaknesses of the other side, and what information that they must find to refute their opponent’s attack. They should make a rebuttal to one of the opposition’s previous statements.</a:t>
            </a:r>
            <a:r>
              <a:rPr lang="en-US" sz="1400" dirty="0">
                <a:solidFill>
                  <a:prstClr val="black"/>
                </a:solidFill>
              </a:rPr>
              <a:t> This image is courtesy </a:t>
            </a:r>
            <a:r>
              <a:rPr lang="en-US" sz="1400" dirty="0" smtClean="0">
                <a:solidFill>
                  <a:prstClr val="black"/>
                </a:solidFill>
              </a:rPr>
              <a:t>of  vistahumanities19.wikispaces.com</a:t>
            </a:r>
            <a:endParaRPr lang="en-US" sz="1400" dirty="0">
              <a:solidFill>
                <a:prstClr val="black"/>
              </a:solidFill>
            </a:endParaRPr>
          </a:p>
          <a:p>
            <a:endParaRPr lang="en-US" sz="1400" dirty="0">
              <a:solidFill>
                <a:srgbClr val="00B0F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914399"/>
            <a:ext cx="8610600" cy="5118523"/>
          </a:xfrm>
          <a:prstGeom prst="rect">
            <a:avLst/>
          </a:prstGeom>
        </p:spPr>
      </p:pic>
    </p:spTree>
    <p:extLst>
      <p:ext uri="{BB962C8B-B14F-4D97-AF65-F5344CB8AC3E}">
        <p14:creationId xmlns:p14="http://schemas.microsoft.com/office/powerpoint/2010/main" xmlns="" val="4535419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#29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a:t>
            </a:r>
            <a:r>
              <a:rPr lang="en-US" sz="2200" b="1" dirty="0" smtClean="0">
                <a:solidFill>
                  <a:srgbClr val="FF0000"/>
                </a:solidFill>
              </a:rPr>
              <a:t> Rebuttal </a:t>
            </a:r>
            <a:r>
              <a:rPr lang="en-US" sz="2200" b="1" dirty="0" smtClean="0">
                <a:solidFill>
                  <a:srgbClr val="00B050"/>
                </a:solidFill>
              </a:rPr>
              <a:t>#7 &amp; #8</a:t>
            </a:r>
            <a:r>
              <a:rPr lang="en-US" sz="2200" b="1" dirty="0" smtClean="0">
                <a:solidFill>
                  <a:srgbClr val="FF0000"/>
                </a:solidFill>
              </a:rPr>
              <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26158" y="6119336"/>
            <a:ext cx="9144000" cy="738664"/>
          </a:xfrm>
          <a:prstGeom prst="rect">
            <a:avLst/>
          </a:prstGeom>
          <a:noFill/>
        </p:spPr>
        <p:txBody>
          <a:bodyPr wrap="square" rtlCol="0">
            <a:spAutoFit/>
          </a:bodyPr>
          <a:lstStyle/>
          <a:p>
            <a:r>
              <a:rPr lang="en-US" sz="1400" dirty="0">
                <a:solidFill>
                  <a:srgbClr val="00B0F0"/>
                </a:solidFill>
              </a:rPr>
              <a:t>During Rebuttal, a student should: A. Rebut a previous statement by an opponent </a:t>
            </a:r>
            <a:r>
              <a:rPr lang="en-US" sz="1400" b="1" dirty="0">
                <a:solidFill>
                  <a:srgbClr val="7030A0"/>
                </a:solidFill>
              </a:rPr>
              <a:t>OR</a:t>
            </a:r>
          </a:p>
          <a:p>
            <a:r>
              <a:rPr lang="en-US" sz="1400" dirty="0">
                <a:solidFill>
                  <a:srgbClr val="00B0F0"/>
                </a:solidFill>
              </a:rPr>
              <a:t>                                                               B. Ask a specific opponent a question about the opponent’s previous statement.</a:t>
            </a:r>
          </a:p>
          <a:p>
            <a:r>
              <a:rPr lang="en-US" sz="1400" dirty="0">
                <a:solidFill>
                  <a:srgbClr val="00B0F0"/>
                </a:solidFill>
              </a:rPr>
              <a:t> </a:t>
            </a:r>
            <a:r>
              <a:rPr lang="en-US" sz="1400" dirty="0">
                <a:solidFill>
                  <a:prstClr val="black"/>
                </a:solidFill>
              </a:rPr>
              <a:t>This image is courtesy of  </a:t>
            </a:r>
            <a:r>
              <a:rPr lang="en-US" sz="1400" dirty="0" smtClean="0">
                <a:solidFill>
                  <a:prstClr val="black"/>
                </a:solidFill>
              </a:rPr>
              <a:t>inanage.com.</a:t>
            </a:r>
            <a:endParaRPr lang="en-US" sz="1400" dirty="0">
              <a:solidFill>
                <a:prstClr val="black"/>
              </a:solidFill>
            </a:endParaRPr>
          </a:p>
        </p:txBody>
      </p:sp>
      <p:pic>
        <p:nvPicPr>
          <p:cNvPr id="6146" name="Picture 2" descr="E:\Teaching\History\Debates\LessonPlans\20152016\Debate\PropositionRebuttalCropp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9158" y="1168020"/>
            <a:ext cx="6858000" cy="48946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85577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#30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Rebuttal #7 &amp; #8</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26158" y="6119336"/>
            <a:ext cx="9144000" cy="738664"/>
          </a:xfrm>
          <a:prstGeom prst="rect">
            <a:avLst/>
          </a:prstGeom>
          <a:noFill/>
        </p:spPr>
        <p:txBody>
          <a:bodyPr wrap="square" rtlCol="0">
            <a:spAutoFit/>
          </a:bodyPr>
          <a:lstStyle/>
          <a:p>
            <a:r>
              <a:rPr lang="en-US" sz="1400" dirty="0">
                <a:solidFill>
                  <a:srgbClr val="00B0F0"/>
                </a:solidFill>
              </a:rPr>
              <a:t>During Rebuttal, a student should: A. Rebut a previous statement by an opponent </a:t>
            </a:r>
            <a:r>
              <a:rPr lang="en-US" sz="1400" b="1" dirty="0">
                <a:solidFill>
                  <a:srgbClr val="7030A0"/>
                </a:solidFill>
              </a:rPr>
              <a:t>OR</a:t>
            </a:r>
          </a:p>
          <a:p>
            <a:r>
              <a:rPr lang="en-US" sz="1400" dirty="0">
                <a:solidFill>
                  <a:srgbClr val="00B0F0"/>
                </a:solidFill>
              </a:rPr>
              <a:t>                                                               B. Ask a specific opponent a question about the opponent’s previous statement.</a:t>
            </a:r>
          </a:p>
          <a:p>
            <a:r>
              <a:rPr lang="en-US" sz="1400" dirty="0">
                <a:solidFill>
                  <a:prstClr val="black"/>
                </a:solidFill>
              </a:rPr>
              <a:t>This image is courtesy of  keepcalm0matic.co.uk.</a:t>
            </a:r>
          </a:p>
        </p:txBody>
      </p:sp>
      <p:pic>
        <p:nvPicPr>
          <p:cNvPr id="5" name="Picture 2" descr="https://encrypted-tbn0.gstatic.com/images?q=tbn:ANd9GcQUN6ZcczagnCaVNxC0FTMtgvUmhi0Lk5fReM3j15m4p8WurYl3l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1143000"/>
            <a:ext cx="4269038" cy="4976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26612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#31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a:t>
            </a:r>
            <a:r>
              <a:rPr lang="en-US" sz="2200" b="1" dirty="0" smtClean="0">
                <a:solidFill>
                  <a:srgbClr val="FF0000"/>
                </a:solidFill>
              </a:rPr>
              <a:t> </a:t>
            </a:r>
            <a:r>
              <a:rPr lang="en-US" sz="2200" b="1" dirty="0" smtClean="0">
                <a:solidFill>
                  <a:srgbClr val="00B050"/>
                </a:solidFill>
              </a:rPr>
              <a:t>Statement #9</a:t>
            </a:r>
            <a:br>
              <a:rPr lang="en-US" sz="2200" b="1" dirty="0" smtClean="0">
                <a:solidFill>
                  <a:srgbClr val="00B05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a:t>
            </a:r>
            <a:r>
              <a:rPr lang="en-US" sz="1400" dirty="0" smtClean="0">
                <a:solidFill>
                  <a:prstClr val="black"/>
                </a:solidFill>
              </a:rPr>
              <a:t>abcgreatpix.com.</a:t>
            </a:r>
            <a:endParaRPr lang="en-US" sz="1400" dirty="0">
              <a:solidFill>
                <a:prstClr val="black"/>
              </a:solidFill>
            </a:endParaRPr>
          </a:p>
        </p:txBody>
      </p:sp>
      <p:pic>
        <p:nvPicPr>
          <p:cNvPr id="5122" name="Picture 2" descr="https://jwilliames.files.wordpress.com/2011/11/open-vs-closed-source-managed-services-deba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066800"/>
            <a:ext cx="7162800" cy="48551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83360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#32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Statement #9</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keepcalm0matic.co.uk.</a:t>
            </a:r>
          </a:p>
        </p:txBody>
      </p:sp>
      <p:pic>
        <p:nvPicPr>
          <p:cNvPr id="7169" name="Picture 1" descr="E:\Teaching\History\Debates\LessonPlans\20152016\Debate\OppositionPulpitFiguresR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4900" y="1143000"/>
            <a:ext cx="6934200" cy="47030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59900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#33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a:t>
            </a:r>
            <a:r>
              <a:rPr lang="en-US" sz="2200" b="1" dirty="0" smtClean="0">
                <a:solidFill>
                  <a:srgbClr val="FF0000"/>
                </a:solidFill>
              </a:rPr>
              <a:t> </a:t>
            </a:r>
            <a:r>
              <a:rPr lang="en-US" sz="2200" b="1" dirty="0" smtClean="0">
                <a:solidFill>
                  <a:srgbClr val="00B050"/>
                </a:solidFill>
              </a:rPr>
              <a:t>Statement #10</a:t>
            </a:r>
            <a:br>
              <a:rPr lang="en-US" sz="2200" b="1" dirty="0" smtClean="0">
                <a:solidFill>
                  <a:srgbClr val="00B05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a:t>
            </a:r>
            <a:r>
              <a:rPr lang="en-US" sz="1400" dirty="0" smtClean="0">
                <a:solidFill>
                  <a:prstClr val="black"/>
                </a:solidFill>
              </a:rPr>
              <a:t>abcgreatpix.com.</a:t>
            </a:r>
            <a:endParaRPr lang="en-US" sz="1400" dirty="0">
              <a:solidFill>
                <a:prstClr val="black"/>
              </a:solidFill>
            </a:endParaRPr>
          </a:p>
        </p:txBody>
      </p:sp>
      <p:pic>
        <p:nvPicPr>
          <p:cNvPr id="5122" name="Picture 2" descr="https://jwilliames.files.wordpress.com/2011/11/open-vs-closed-source-managed-services-deba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066800"/>
            <a:ext cx="7162800" cy="48551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83360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#34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Statement #10</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keepcalm0matic.co.uk.</a:t>
            </a:r>
          </a:p>
        </p:txBody>
      </p:sp>
      <p:pic>
        <p:nvPicPr>
          <p:cNvPr id="7169" name="Picture 1" descr="E:\Teaching\History\Debates\LessonPlans\20152016\Debate\OppositionPulpitFiguresR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4900" y="1143000"/>
            <a:ext cx="6934200" cy="47030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59900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600" b="1" dirty="0" smtClean="0">
                <a:solidFill>
                  <a:srgbClr val="00B050"/>
                </a:solidFill>
              </a:rPr>
              <a:t>The moderator will allow the students from each side to “huddle” for 45 seconds before they respond to the statement.</a:t>
            </a:r>
            <a:endParaRPr lang="en-US" sz="2600" b="1" dirty="0">
              <a:solidFill>
                <a:srgbClr val="00B050"/>
              </a:solidFill>
            </a:endParaRPr>
          </a:p>
        </p:txBody>
      </p:sp>
      <p:sp>
        <p:nvSpPr>
          <p:cNvPr id="3" name="TextBox 2"/>
          <p:cNvSpPr txBox="1"/>
          <p:nvPr/>
        </p:nvSpPr>
        <p:spPr>
          <a:xfrm>
            <a:off x="0" y="6073170"/>
            <a:ext cx="9144000" cy="954107"/>
          </a:xfrm>
          <a:prstGeom prst="rect">
            <a:avLst/>
          </a:prstGeom>
          <a:noFill/>
        </p:spPr>
        <p:txBody>
          <a:bodyPr wrap="square" rtlCol="0">
            <a:spAutoFit/>
          </a:bodyPr>
          <a:lstStyle/>
          <a:p>
            <a:r>
              <a:rPr lang="en-US" sz="1400" dirty="0" smtClean="0">
                <a:solidFill>
                  <a:srgbClr val="00B0F0"/>
                </a:solidFill>
              </a:rPr>
              <a:t>During the “huddle,” they will explain to each other the weaknesses of the other side, and what information that they must find to refute their opponent’s attack. They should make a rebuttal to one of the opposition’s previous statements.</a:t>
            </a:r>
            <a:r>
              <a:rPr lang="en-US" sz="1400" dirty="0">
                <a:solidFill>
                  <a:prstClr val="black"/>
                </a:solidFill>
              </a:rPr>
              <a:t> This image is courtesy </a:t>
            </a:r>
            <a:r>
              <a:rPr lang="en-US" sz="1400" dirty="0" smtClean="0">
                <a:solidFill>
                  <a:prstClr val="black"/>
                </a:solidFill>
              </a:rPr>
              <a:t>of  vistahumanities19.wikispaces.com</a:t>
            </a:r>
            <a:endParaRPr lang="en-US" sz="1400" dirty="0">
              <a:solidFill>
                <a:prstClr val="black"/>
              </a:solidFill>
            </a:endParaRPr>
          </a:p>
          <a:p>
            <a:endParaRPr lang="en-US" sz="1400" dirty="0">
              <a:solidFill>
                <a:srgbClr val="00B0F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914399"/>
            <a:ext cx="8610600" cy="5118523"/>
          </a:xfrm>
          <a:prstGeom prst="rect">
            <a:avLst/>
          </a:prstGeom>
        </p:spPr>
      </p:pic>
    </p:spTree>
    <p:extLst>
      <p:ext uri="{BB962C8B-B14F-4D97-AF65-F5344CB8AC3E}">
        <p14:creationId xmlns:p14="http://schemas.microsoft.com/office/powerpoint/2010/main" xmlns="" val="1784688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800" b="1" dirty="0" smtClean="0">
                <a:solidFill>
                  <a:srgbClr val="00B050"/>
                </a:solidFill>
              </a:rPr>
              <a:t>Debate Rules:</a:t>
            </a:r>
            <a:endParaRPr lang="en-US" sz="2800" b="1" dirty="0">
              <a:solidFill>
                <a:srgbClr val="00B050"/>
              </a:solidFill>
            </a:endParaRPr>
          </a:p>
        </p:txBody>
      </p:sp>
      <p:sp>
        <p:nvSpPr>
          <p:cNvPr id="3" name="TextBox 2"/>
          <p:cNvSpPr txBox="1"/>
          <p:nvPr/>
        </p:nvSpPr>
        <p:spPr>
          <a:xfrm>
            <a:off x="0" y="838200"/>
            <a:ext cx="9144000" cy="1938992"/>
          </a:xfrm>
          <a:prstGeom prst="rect">
            <a:avLst/>
          </a:prstGeom>
          <a:noFill/>
        </p:spPr>
        <p:txBody>
          <a:bodyPr wrap="square" rtlCol="0">
            <a:spAutoFit/>
          </a:bodyPr>
          <a:lstStyle/>
          <a:p>
            <a:r>
              <a:rPr lang="en-US" sz="2400" b="1" dirty="0" smtClean="0">
                <a:solidFill>
                  <a:srgbClr val="7030A0"/>
                </a:solidFill>
              </a:rPr>
              <a:t>Be Polite and Courteous</a:t>
            </a:r>
          </a:p>
          <a:p>
            <a:r>
              <a:rPr lang="en-US" sz="2400" b="1" dirty="0" smtClean="0">
                <a:solidFill>
                  <a:srgbClr val="7030A0"/>
                </a:solidFill>
              </a:rPr>
              <a:t>Listen Carefully to Both Sides</a:t>
            </a:r>
          </a:p>
          <a:p>
            <a:r>
              <a:rPr lang="en-US" sz="2400" b="1" dirty="0" smtClean="0">
                <a:solidFill>
                  <a:srgbClr val="7030A0"/>
                </a:solidFill>
              </a:rPr>
              <a:t>Be Respectful and Supportive of your fellow students</a:t>
            </a:r>
          </a:p>
          <a:p>
            <a:r>
              <a:rPr lang="en-US" sz="2400" b="1" dirty="0" smtClean="0">
                <a:solidFill>
                  <a:srgbClr val="7030A0"/>
                </a:solidFill>
              </a:rPr>
              <a:t>Avoid making inappropriate noises</a:t>
            </a:r>
          </a:p>
          <a:p>
            <a:r>
              <a:rPr lang="en-US" sz="2400" b="1" dirty="0" smtClean="0">
                <a:solidFill>
                  <a:srgbClr val="7030A0"/>
                </a:solidFill>
              </a:rPr>
              <a:t>Speak only when recognized by the moderator</a:t>
            </a:r>
            <a:endParaRPr lang="en-US" sz="2400" b="1" dirty="0">
              <a:solidFill>
                <a:srgbClr val="7030A0"/>
              </a:solidFill>
            </a:endParaRPr>
          </a:p>
        </p:txBody>
      </p:sp>
    </p:spTree>
    <p:extLst>
      <p:ext uri="{BB962C8B-B14F-4D97-AF65-F5344CB8AC3E}">
        <p14:creationId xmlns:p14="http://schemas.microsoft.com/office/powerpoint/2010/main" xmlns="" val="15268596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#35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a:t>
            </a:r>
            <a:r>
              <a:rPr lang="en-US" sz="2200" b="1" dirty="0" smtClean="0">
                <a:solidFill>
                  <a:srgbClr val="FF0000"/>
                </a:solidFill>
              </a:rPr>
              <a:t> Rebuttal </a:t>
            </a:r>
            <a:r>
              <a:rPr lang="en-US" sz="2200" b="1" dirty="0" smtClean="0">
                <a:solidFill>
                  <a:srgbClr val="00B050"/>
                </a:solidFill>
              </a:rPr>
              <a:t>#9 &amp; #10</a:t>
            </a:r>
            <a:r>
              <a:rPr lang="en-US" sz="2200" b="1" dirty="0" smtClean="0">
                <a:solidFill>
                  <a:srgbClr val="FF0000"/>
                </a:solidFill>
              </a:rPr>
              <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26158" y="6119336"/>
            <a:ext cx="9144000" cy="738664"/>
          </a:xfrm>
          <a:prstGeom prst="rect">
            <a:avLst/>
          </a:prstGeom>
          <a:noFill/>
        </p:spPr>
        <p:txBody>
          <a:bodyPr wrap="square" rtlCol="0">
            <a:spAutoFit/>
          </a:bodyPr>
          <a:lstStyle/>
          <a:p>
            <a:r>
              <a:rPr lang="en-US" sz="1400" dirty="0">
                <a:solidFill>
                  <a:srgbClr val="00B0F0"/>
                </a:solidFill>
              </a:rPr>
              <a:t>During Rebuttal, a student should: A. Rebut a previous statement by an opponent </a:t>
            </a:r>
            <a:r>
              <a:rPr lang="en-US" sz="1400" b="1" dirty="0">
                <a:solidFill>
                  <a:srgbClr val="7030A0"/>
                </a:solidFill>
              </a:rPr>
              <a:t>OR</a:t>
            </a:r>
          </a:p>
          <a:p>
            <a:r>
              <a:rPr lang="en-US" sz="1400" dirty="0">
                <a:solidFill>
                  <a:srgbClr val="00B0F0"/>
                </a:solidFill>
              </a:rPr>
              <a:t>                                                               B. Ask a specific opponent a question about the opponent’s previous statement.</a:t>
            </a:r>
          </a:p>
          <a:p>
            <a:r>
              <a:rPr lang="en-US" sz="1400" dirty="0">
                <a:solidFill>
                  <a:srgbClr val="00B0F0"/>
                </a:solidFill>
              </a:rPr>
              <a:t> </a:t>
            </a:r>
            <a:r>
              <a:rPr lang="en-US" sz="1400" dirty="0">
                <a:solidFill>
                  <a:prstClr val="black"/>
                </a:solidFill>
              </a:rPr>
              <a:t>This image is courtesy of  </a:t>
            </a:r>
            <a:r>
              <a:rPr lang="en-US" sz="1400" dirty="0" smtClean="0">
                <a:solidFill>
                  <a:prstClr val="black"/>
                </a:solidFill>
              </a:rPr>
              <a:t>inanage.com.</a:t>
            </a:r>
            <a:endParaRPr lang="en-US" sz="1400" dirty="0">
              <a:solidFill>
                <a:prstClr val="black"/>
              </a:solidFill>
            </a:endParaRPr>
          </a:p>
        </p:txBody>
      </p:sp>
      <p:pic>
        <p:nvPicPr>
          <p:cNvPr id="6146" name="Picture 2" descr="E:\Teaching\History\Debates\LessonPlans\20152016\Debate\PropositionRebuttalCropp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9158" y="1168020"/>
            <a:ext cx="6858000" cy="48946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42565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#36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Rebuttal #9 &amp; #10</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26158" y="6119336"/>
            <a:ext cx="9144000" cy="738664"/>
          </a:xfrm>
          <a:prstGeom prst="rect">
            <a:avLst/>
          </a:prstGeom>
          <a:noFill/>
        </p:spPr>
        <p:txBody>
          <a:bodyPr wrap="square" rtlCol="0">
            <a:spAutoFit/>
          </a:bodyPr>
          <a:lstStyle/>
          <a:p>
            <a:r>
              <a:rPr lang="en-US" sz="1400" dirty="0">
                <a:solidFill>
                  <a:srgbClr val="00B0F0"/>
                </a:solidFill>
              </a:rPr>
              <a:t>During Rebuttal, a student should: A. Rebut a previous statement by an opponent </a:t>
            </a:r>
            <a:r>
              <a:rPr lang="en-US" sz="1400" b="1" dirty="0">
                <a:solidFill>
                  <a:srgbClr val="7030A0"/>
                </a:solidFill>
              </a:rPr>
              <a:t>OR</a:t>
            </a:r>
          </a:p>
          <a:p>
            <a:r>
              <a:rPr lang="en-US" sz="1400" dirty="0">
                <a:solidFill>
                  <a:srgbClr val="00B0F0"/>
                </a:solidFill>
              </a:rPr>
              <a:t>                                                               B. Ask a specific opponent a question about the opponent’s previous statement.</a:t>
            </a:r>
          </a:p>
          <a:p>
            <a:r>
              <a:rPr lang="en-US" sz="1400" dirty="0">
                <a:solidFill>
                  <a:prstClr val="black"/>
                </a:solidFill>
              </a:rPr>
              <a:t>This image is courtesy of  keepcalm0matic.co.uk.</a:t>
            </a:r>
          </a:p>
        </p:txBody>
      </p:sp>
      <p:pic>
        <p:nvPicPr>
          <p:cNvPr id="5" name="Picture 2" descr="https://encrypted-tbn0.gstatic.com/images?q=tbn:ANd9GcQUN6ZcczagnCaVNxC0FTMtgvUmhi0Lk5fReM3j15m4p8WurYl3l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1143000"/>
            <a:ext cx="4269038" cy="4976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67874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#37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a:t>
            </a:r>
            <a:r>
              <a:rPr lang="en-US" sz="2200" b="1" dirty="0" smtClean="0">
                <a:solidFill>
                  <a:srgbClr val="FF0000"/>
                </a:solidFill>
              </a:rPr>
              <a:t> </a:t>
            </a:r>
            <a:r>
              <a:rPr lang="en-US" sz="2200" b="1" dirty="0" smtClean="0">
                <a:solidFill>
                  <a:srgbClr val="00B050"/>
                </a:solidFill>
              </a:rPr>
              <a:t>Statement #11</a:t>
            </a:r>
            <a:br>
              <a:rPr lang="en-US" sz="2200" b="1" dirty="0" smtClean="0">
                <a:solidFill>
                  <a:srgbClr val="00B05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a:t>
            </a:r>
            <a:r>
              <a:rPr lang="en-US" sz="1400" dirty="0" smtClean="0">
                <a:solidFill>
                  <a:prstClr val="black"/>
                </a:solidFill>
              </a:rPr>
              <a:t>abcgreatpix.com.</a:t>
            </a:r>
            <a:endParaRPr lang="en-US" sz="1400" dirty="0">
              <a:solidFill>
                <a:prstClr val="black"/>
              </a:solidFill>
            </a:endParaRPr>
          </a:p>
        </p:txBody>
      </p:sp>
      <p:pic>
        <p:nvPicPr>
          <p:cNvPr id="5122" name="Picture 2" descr="https://jwilliames.files.wordpress.com/2011/11/open-vs-closed-source-managed-services-deba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066800"/>
            <a:ext cx="7162800" cy="48551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69254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#38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Statement #11</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keepcalm0matic.co.uk.</a:t>
            </a:r>
          </a:p>
        </p:txBody>
      </p:sp>
      <p:pic>
        <p:nvPicPr>
          <p:cNvPr id="7169" name="Picture 1" descr="E:\Teaching\History\Debates\LessonPlans\20152016\Debate\OppositionPulpitFiguresR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4900" y="1143000"/>
            <a:ext cx="6934200" cy="47030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33355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#39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a:t>
            </a:r>
            <a:r>
              <a:rPr lang="en-US" sz="2200" b="1" dirty="0" smtClean="0">
                <a:solidFill>
                  <a:srgbClr val="FF0000"/>
                </a:solidFill>
              </a:rPr>
              <a:t> </a:t>
            </a:r>
            <a:r>
              <a:rPr lang="en-US" sz="2200" b="1" dirty="0" smtClean="0">
                <a:solidFill>
                  <a:srgbClr val="00B050"/>
                </a:solidFill>
              </a:rPr>
              <a:t>Statement #12</a:t>
            </a:r>
            <a:br>
              <a:rPr lang="en-US" sz="2200" b="1" dirty="0" smtClean="0">
                <a:solidFill>
                  <a:srgbClr val="00B05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a:t>
            </a:r>
            <a:r>
              <a:rPr lang="en-US" sz="1400" dirty="0" smtClean="0">
                <a:solidFill>
                  <a:prstClr val="black"/>
                </a:solidFill>
              </a:rPr>
              <a:t>abcgreatpix.com.</a:t>
            </a:r>
            <a:endParaRPr lang="en-US" sz="1400" dirty="0">
              <a:solidFill>
                <a:prstClr val="black"/>
              </a:solidFill>
            </a:endParaRPr>
          </a:p>
        </p:txBody>
      </p:sp>
      <p:pic>
        <p:nvPicPr>
          <p:cNvPr id="5122" name="Picture 2" descr="https://jwilliames.files.wordpress.com/2011/11/open-vs-closed-source-managed-services-deba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066800"/>
            <a:ext cx="7162800" cy="48551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69254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#40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Statement #12</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These statements can: A. Rebut a previous statement, </a:t>
            </a:r>
          </a:p>
          <a:p>
            <a:r>
              <a:rPr lang="en-US" sz="1400" dirty="0">
                <a:solidFill>
                  <a:srgbClr val="00B0F0"/>
                </a:solidFill>
              </a:rPr>
              <a:t>                                          B. Make a fact based statement that you have already prepared.</a:t>
            </a:r>
          </a:p>
          <a:p>
            <a:r>
              <a:rPr lang="en-US" sz="1400" dirty="0">
                <a:solidFill>
                  <a:srgbClr val="00B0F0"/>
                </a:solidFill>
              </a:rPr>
              <a:t>                                          C. Tell a story/anecdote that you have already prepared.</a:t>
            </a:r>
          </a:p>
          <a:p>
            <a:r>
              <a:rPr lang="en-US" sz="1400" dirty="0">
                <a:solidFill>
                  <a:prstClr val="black"/>
                </a:solidFill>
              </a:rPr>
              <a:t>This image is courtesy of  keepcalm0matic.co.uk.</a:t>
            </a:r>
          </a:p>
        </p:txBody>
      </p:sp>
      <p:pic>
        <p:nvPicPr>
          <p:cNvPr id="7169" name="Picture 1" descr="E:\Teaching\History\Debates\LessonPlans\20152016\Debate\OppositionPulpitFiguresR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4900" y="1143000"/>
            <a:ext cx="6934200" cy="47030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33355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600" b="1" dirty="0" smtClean="0">
                <a:solidFill>
                  <a:srgbClr val="00B050"/>
                </a:solidFill>
              </a:rPr>
              <a:t>The moderator will allow the students from each side to “huddle” for 45 seconds before they respond to the statement.</a:t>
            </a:r>
            <a:endParaRPr lang="en-US" sz="2600" b="1" dirty="0">
              <a:solidFill>
                <a:srgbClr val="00B050"/>
              </a:solidFill>
            </a:endParaRPr>
          </a:p>
        </p:txBody>
      </p:sp>
      <p:sp>
        <p:nvSpPr>
          <p:cNvPr id="3" name="TextBox 2"/>
          <p:cNvSpPr txBox="1"/>
          <p:nvPr/>
        </p:nvSpPr>
        <p:spPr>
          <a:xfrm>
            <a:off x="0" y="6073170"/>
            <a:ext cx="9144000" cy="954107"/>
          </a:xfrm>
          <a:prstGeom prst="rect">
            <a:avLst/>
          </a:prstGeom>
          <a:noFill/>
        </p:spPr>
        <p:txBody>
          <a:bodyPr wrap="square" rtlCol="0">
            <a:spAutoFit/>
          </a:bodyPr>
          <a:lstStyle/>
          <a:p>
            <a:r>
              <a:rPr lang="en-US" sz="1400" dirty="0" smtClean="0">
                <a:solidFill>
                  <a:srgbClr val="00B0F0"/>
                </a:solidFill>
              </a:rPr>
              <a:t>During the “huddle,” they will explain to each other the weaknesses of the other side, and what information that they must find to refute their opponent’s attack. They should make a rebuttal to one of the opposition’s previous statements.</a:t>
            </a:r>
            <a:r>
              <a:rPr lang="en-US" sz="1400" dirty="0">
                <a:solidFill>
                  <a:prstClr val="black"/>
                </a:solidFill>
              </a:rPr>
              <a:t> This image is courtesy </a:t>
            </a:r>
            <a:r>
              <a:rPr lang="en-US" sz="1400" dirty="0" smtClean="0">
                <a:solidFill>
                  <a:prstClr val="black"/>
                </a:solidFill>
              </a:rPr>
              <a:t>of  vistahumanities19.wikispaces.com</a:t>
            </a:r>
            <a:endParaRPr lang="en-US" sz="1400" dirty="0">
              <a:solidFill>
                <a:prstClr val="black"/>
              </a:solidFill>
            </a:endParaRPr>
          </a:p>
          <a:p>
            <a:endParaRPr lang="en-US" sz="1400" dirty="0">
              <a:solidFill>
                <a:srgbClr val="00B0F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914399"/>
            <a:ext cx="8610600" cy="5118523"/>
          </a:xfrm>
          <a:prstGeom prst="rect">
            <a:avLst/>
          </a:prstGeom>
        </p:spPr>
      </p:pic>
    </p:spTree>
    <p:extLst>
      <p:ext uri="{BB962C8B-B14F-4D97-AF65-F5344CB8AC3E}">
        <p14:creationId xmlns:p14="http://schemas.microsoft.com/office/powerpoint/2010/main" xmlns="" val="34394058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#41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a:t>
            </a:r>
            <a:r>
              <a:rPr lang="en-US" sz="2200" b="1" dirty="0" smtClean="0">
                <a:solidFill>
                  <a:srgbClr val="FF0000"/>
                </a:solidFill>
              </a:rPr>
              <a:t> Rebuttal </a:t>
            </a:r>
            <a:r>
              <a:rPr lang="en-US" sz="2200" b="1" dirty="0" smtClean="0">
                <a:solidFill>
                  <a:srgbClr val="00B050"/>
                </a:solidFill>
              </a:rPr>
              <a:t>#11 &amp; #12</a:t>
            </a:r>
            <a:r>
              <a:rPr lang="en-US" sz="2200" b="1" dirty="0" smtClean="0">
                <a:solidFill>
                  <a:srgbClr val="FF0000"/>
                </a:solidFill>
              </a:rPr>
              <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26158" y="6119336"/>
            <a:ext cx="9144000" cy="738664"/>
          </a:xfrm>
          <a:prstGeom prst="rect">
            <a:avLst/>
          </a:prstGeom>
          <a:noFill/>
        </p:spPr>
        <p:txBody>
          <a:bodyPr wrap="square" rtlCol="0">
            <a:spAutoFit/>
          </a:bodyPr>
          <a:lstStyle/>
          <a:p>
            <a:r>
              <a:rPr lang="en-US" sz="1400" dirty="0">
                <a:solidFill>
                  <a:srgbClr val="00B0F0"/>
                </a:solidFill>
              </a:rPr>
              <a:t>During Rebuttal, a student should: A. Rebut a previous statement by an opponent </a:t>
            </a:r>
            <a:r>
              <a:rPr lang="en-US" sz="1400" b="1" dirty="0">
                <a:solidFill>
                  <a:srgbClr val="7030A0"/>
                </a:solidFill>
              </a:rPr>
              <a:t>OR</a:t>
            </a:r>
          </a:p>
          <a:p>
            <a:r>
              <a:rPr lang="en-US" sz="1400" dirty="0">
                <a:solidFill>
                  <a:srgbClr val="00B0F0"/>
                </a:solidFill>
              </a:rPr>
              <a:t>                                                               B. Ask a specific opponent a question about the opponent’s previous statement.</a:t>
            </a:r>
          </a:p>
          <a:p>
            <a:r>
              <a:rPr lang="en-US" sz="1400" dirty="0">
                <a:solidFill>
                  <a:srgbClr val="00B0F0"/>
                </a:solidFill>
              </a:rPr>
              <a:t> </a:t>
            </a:r>
            <a:r>
              <a:rPr lang="en-US" sz="1400" dirty="0">
                <a:solidFill>
                  <a:prstClr val="black"/>
                </a:solidFill>
              </a:rPr>
              <a:t>This image is courtesy of  </a:t>
            </a:r>
            <a:r>
              <a:rPr lang="en-US" sz="1400" dirty="0" smtClean="0">
                <a:solidFill>
                  <a:prstClr val="black"/>
                </a:solidFill>
              </a:rPr>
              <a:t>inanage.com.</a:t>
            </a:r>
            <a:endParaRPr lang="en-US" sz="1400" dirty="0">
              <a:solidFill>
                <a:prstClr val="black"/>
              </a:solidFill>
            </a:endParaRPr>
          </a:p>
        </p:txBody>
      </p:sp>
      <p:pic>
        <p:nvPicPr>
          <p:cNvPr id="6146" name="Picture 2" descr="E:\Teaching\History\Debates\LessonPlans\20152016\Debate\PropositionRebuttalCropp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9158" y="1168020"/>
            <a:ext cx="6858000" cy="48946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42565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#42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Rebuttal #11 &amp; #12</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26158" y="6119336"/>
            <a:ext cx="9144000" cy="738664"/>
          </a:xfrm>
          <a:prstGeom prst="rect">
            <a:avLst/>
          </a:prstGeom>
          <a:noFill/>
        </p:spPr>
        <p:txBody>
          <a:bodyPr wrap="square" rtlCol="0">
            <a:spAutoFit/>
          </a:bodyPr>
          <a:lstStyle/>
          <a:p>
            <a:r>
              <a:rPr lang="en-US" sz="1400" dirty="0">
                <a:solidFill>
                  <a:srgbClr val="00B0F0"/>
                </a:solidFill>
              </a:rPr>
              <a:t>During Rebuttal, a student should: A. Rebut a previous statement by an opponent </a:t>
            </a:r>
            <a:r>
              <a:rPr lang="en-US" sz="1400" b="1" dirty="0">
                <a:solidFill>
                  <a:srgbClr val="7030A0"/>
                </a:solidFill>
              </a:rPr>
              <a:t>OR</a:t>
            </a:r>
          </a:p>
          <a:p>
            <a:r>
              <a:rPr lang="en-US" sz="1400" dirty="0">
                <a:solidFill>
                  <a:srgbClr val="00B0F0"/>
                </a:solidFill>
              </a:rPr>
              <a:t>                                                               B. Ask a specific opponent a question about the opponent’s previous statement.</a:t>
            </a:r>
          </a:p>
          <a:p>
            <a:r>
              <a:rPr lang="en-US" sz="1400" dirty="0">
                <a:solidFill>
                  <a:prstClr val="black"/>
                </a:solidFill>
              </a:rPr>
              <a:t>This image is courtesy of  keepcalm0matic.co.uk.</a:t>
            </a:r>
          </a:p>
        </p:txBody>
      </p:sp>
      <p:pic>
        <p:nvPicPr>
          <p:cNvPr id="5" name="Picture 2" descr="https://encrypted-tbn0.gstatic.com/images?q=tbn:ANd9GcQUN6ZcczagnCaVNxC0FTMtgvUmhi0Lk5fReM3j15m4p8WurYl3l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1143000"/>
            <a:ext cx="4269038" cy="4976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67874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600" b="1" dirty="0" smtClean="0">
                <a:solidFill>
                  <a:srgbClr val="00B050"/>
                </a:solidFill>
              </a:rPr>
              <a:t>The moderator will allow the students from each side to “huddle” for 45 seconds before they respond to the statement.</a:t>
            </a:r>
            <a:endParaRPr lang="en-US" sz="2600" b="1" dirty="0">
              <a:solidFill>
                <a:srgbClr val="00B050"/>
              </a:solidFill>
            </a:endParaRPr>
          </a:p>
        </p:txBody>
      </p:sp>
      <p:sp>
        <p:nvSpPr>
          <p:cNvPr id="3" name="TextBox 2"/>
          <p:cNvSpPr txBox="1"/>
          <p:nvPr/>
        </p:nvSpPr>
        <p:spPr>
          <a:xfrm>
            <a:off x="0" y="6073170"/>
            <a:ext cx="9144000" cy="954107"/>
          </a:xfrm>
          <a:prstGeom prst="rect">
            <a:avLst/>
          </a:prstGeom>
          <a:noFill/>
        </p:spPr>
        <p:txBody>
          <a:bodyPr wrap="square" rtlCol="0">
            <a:spAutoFit/>
          </a:bodyPr>
          <a:lstStyle/>
          <a:p>
            <a:r>
              <a:rPr lang="en-US" sz="1400" dirty="0" smtClean="0">
                <a:solidFill>
                  <a:srgbClr val="00B0F0"/>
                </a:solidFill>
              </a:rPr>
              <a:t>During the “huddle,” they will explain to each other the weaknesses of the other side, and what information that they must find to refute their opponent’s attack. They should make a rebuttal to one of the opposition’s previous statements.</a:t>
            </a:r>
            <a:r>
              <a:rPr lang="en-US" sz="1400" dirty="0">
                <a:solidFill>
                  <a:prstClr val="black"/>
                </a:solidFill>
              </a:rPr>
              <a:t> This image is courtesy </a:t>
            </a:r>
            <a:r>
              <a:rPr lang="en-US" sz="1400" dirty="0" smtClean="0">
                <a:solidFill>
                  <a:prstClr val="black"/>
                </a:solidFill>
              </a:rPr>
              <a:t>of  vistahumanities19.wikispaces.com</a:t>
            </a:r>
            <a:endParaRPr lang="en-US" sz="1400" dirty="0">
              <a:solidFill>
                <a:prstClr val="black"/>
              </a:solidFill>
            </a:endParaRPr>
          </a:p>
          <a:p>
            <a:endParaRPr lang="en-US" sz="1400" dirty="0">
              <a:solidFill>
                <a:srgbClr val="00B0F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914399"/>
            <a:ext cx="8610600" cy="5118523"/>
          </a:xfrm>
          <a:prstGeom prst="rect">
            <a:avLst/>
          </a:prstGeom>
        </p:spPr>
      </p:pic>
    </p:spTree>
    <p:extLst>
      <p:ext uri="{BB962C8B-B14F-4D97-AF65-F5344CB8AC3E}">
        <p14:creationId xmlns:p14="http://schemas.microsoft.com/office/powerpoint/2010/main" xmlns="" val="3439405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800" b="1" dirty="0" smtClean="0">
                <a:solidFill>
                  <a:srgbClr val="00B050"/>
                </a:solidFill>
              </a:rPr>
              <a:t>Debate Rules:</a:t>
            </a:r>
            <a:endParaRPr lang="en-US" sz="2800" b="1" dirty="0">
              <a:solidFill>
                <a:srgbClr val="00B050"/>
              </a:solidFill>
            </a:endParaRPr>
          </a:p>
        </p:txBody>
      </p:sp>
      <p:sp>
        <p:nvSpPr>
          <p:cNvPr id="3" name="TextBox 2"/>
          <p:cNvSpPr txBox="1"/>
          <p:nvPr/>
        </p:nvSpPr>
        <p:spPr>
          <a:xfrm>
            <a:off x="0" y="838200"/>
            <a:ext cx="9144000" cy="2308324"/>
          </a:xfrm>
          <a:prstGeom prst="rect">
            <a:avLst/>
          </a:prstGeom>
          <a:noFill/>
        </p:spPr>
        <p:txBody>
          <a:bodyPr wrap="square" rtlCol="0">
            <a:spAutoFit/>
          </a:bodyPr>
          <a:lstStyle/>
          <a:p>
            <a:r>
              <a:rPr lang="en-US" sz="2400" b="1" dirty="0" smtClean="0">
                <a:solidFill>
                  <a:srgbClr val="7030A0"/>
                </a:solidFill>
              </a:rPr>
              <a:t>Be Polite and Courteous</a:t>
            </a:r>
          </a:p>
          <a:p>
            <a:r>
              <a:rPr lang="en-US" sz="2400" b="1" dirty="0" smtClean="0">
                <a:solidFill>
                  <a:srgbClr val="7030A0"/>
                </a:solidFill>
              </a:rPr>
              <a:t>Listen Carefully to Both Sides</a:t>
            </a:r>
          </a:p>
          <a:p>
            <a:r>
              <a:rPr lang="en-US" sz="2400" b="1" dirty="0" smtClean="0">
                <a:solidFill>
                  <a:srgbClr val="7030A0"/>
                </a:solidFill>
              </a:rPr>
              <a:t>Be Respectful and Supportive of your fellow students</a:t>
            </a:r>
          </a:p>
          <a:p>
            <a:r>
              <a:rPr lang="en-US" sz="2400" b="1" dirty="0" smtClean="0">
                <a:solidFill>
                  <a:srgbClr val="7030A0"/>
                </a:solidFill>
              </a:rPr>
              <a:t>Avoid making inappropriate noises</a:t>
            </a:r>
          </a:p>
          <a:p>
            <a:r>
              <a:rPr lang="en-US" sz="2400" b="1" dirty="0" smtClean="0">
                <a:solidFill>
                  <a:srgbClr val="7030A0"/>
                </a:solidFill>
              </a:rPr>
              <a:t>Speak only when recognized by the moderator</a:t>
            </a:r>
          </a:p>
          <a:p>
            <a:r>
              <a:rPr lang="en-US" sz="2400" b="1" dirty="0" smtClean="0">
                <a:solidFill>
                  <a:srgbClr val="7030A0"/>
                </a:solidFill>
              </a:rPr>
              <a:t>Allow others to express their opinions</a:t>
            </a:r>
            <a:endParaRPr lang="en-US" sz="2400" b="1" dirty="0">
              <a:solidFill>
                <a:srgbClr val="7030A0"/>
              </a:solidFill>
            </a:endParaRPr>
          </a:p>
        </p:txBody>
      </p:sp>
    </p:spTree>
    <p:extLst>
      <p:ext uri="{BB962C8B-B14F-4D97-AF65-F5344CB8AC3E}">
        <p14:creationId xmlns:p14="http://schemas.microsoft.com/office/powerpoint/2010/main" xmlns="" val="10906353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#43 </a:t>
            </a:r>
            <a:r>
              <a:rPr lang="en-US" sz="2200" b="1" dirty="0" smtClean="0">
                <a:solidFill>
                  <a:srgbClr val="00B0F0"/>
                </a:solidFill>
              </a:rPr>
              <a:t/>
            </a:r>
            <a:br>
              <a:rPr lang="en-US" sz="2200" b="1" dirty="0" smtClean="0">
                <a:solidFill>
                  <a:srgbClr val="00B0F0"/>
                </a:solidFill>
              </a:rPr>
            </a:br>
            <a:r>
              <a:rPr lang="en-US" sz="2200" b="1" dirty="0" smtClean="0">
                <a:solidFill>
                  <a:schemeClr val="accent6">
                    <a:lumMod val="50000"/>
                  </a:schemeClr>
                </a:solidFill>
              </a:rPr>
              <a:t>Optional Rebuttal #1</a:t>
            </a:r>
            <a:br>
              <a:rPr lang="en-US" sz="2200" b="1" dirty="0" smtClean="0">
                <a:solidFill>
                  <a:schemeClr val="accent6">
                    <a:lumMod val="50000"/>
                  </a:schemeClr>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smtClean="0">
                <a:solidFill>
                  <a:schemeClr val="accent6">
                    <a:lumMod val="50000"/>
                  </a:schemeClr>
                </a:solidFill>
              </a:rPr>
              <a:t>If there is time during the debate </a:t>
            </a:r>
            <a:r>
              <a:rPr lang="en-US" sz="1400" dirty="0" smtClean="0">
                <a:solidFill>
                  <a:srgbClr val="00B0F0"/>
                </a:solidFill>
              </a:rPr>
              <a:t>some students might want to speak more. They can rebut any previous statement from the other side. Priority is first given to those students who have only spoken one time. The next priority for this spot is for someone who has only spoken twice. The last priority for this spot is for someone who has spoken three times. </a:t>
            </a:r>
            <a:endParaRPr lang="en-US" sz="1400" dirty="0">
              <a:solidFill>
                <a:srgbClr val="00B0F0"/>
              </a:solidFill>
            </a:endParaRPr>
          </a:p>
          <a:p>
            <a:r>
              <a:rPr lang="en-US" sz="1400" dirty="0">
                <a:solidFill>
                  <a:prstClr val="black"/>
                </a:solidFill>
              </a:rPr>
              <a:t>This image is courtesy of  </a:t>
            </a:r>
            <a:r>
              <a:rPr lang="en-US" sz="1400" dirty="0" smtClean="0">
                <a:solidFill>
                  <a:prstClr val="black"/>
                </a:solidFill>
              </a:rPr>
              <a:t>technode.com.</a:t>
            </a:r>
            <a:endParaRPr lang="en-US" sz="1400" dirty="0">
              <a:solidFill>
                <a:prstClr val="black"/>
              </a:solidFill>
            </a:endParaRPr>
          </a:p>
        </p:txBody>
      </p:sp>
      <p:pic>
        <p:nvPicPr>
          <p:cNvPr id="22530" name="Picture 2" descr="http://technode.com/wp-content/uploads/2012/05/debate.jpg"/>
          <p:cNvPicPr>
            <a:picLocks noChangeAspect="1" noChangeArrowheads="1"/>
          </p:cNvPicPr>
          <p:nvPr/>
        </p:nvPicPr>
        <p:blipFill>
          <a:blip r:embed="rId2" cstate="print"/>
          <a:srcRect/>
          <a:stretch>
            <a:fillRect/>
          </a:stretch>
        </p:blipFill>
        <p:spPr bwMode="auto">
          <a:xfrm>
            <a:off x="1371600" y="1066800"/>
            <a:ext cx="6248400" cy="4780523"/>
          </a:xfrm>
          <a:prstGeom prst="rect">
            <a:avLst/>
          </a:prstGeom>
          <a:noFill/>
        </p:spPr>
      </p:pic>
    </p:spTree>
    <p:extLst>
      <p:ext uri="{BB962C8B-B14F-4D97-AF65-F5344CB8AC3E}">
        <p14:creationId xmlns:p14="http://schemas.microsoft.com/office/powerpoint/2010/main" xmlns="" val="29167874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#44 </a:t>
            </a:r>
            <a:r>
              <a:rPr lang="en-US" sz="2200" b="1" dirty="0" smtClean="0">
                <a:solidFill>
                  <a:srgbClr val="00B0F0"/>
                </a:solidFill>
              </a:rPr>
              <a:t/>
            </a:r>
            <a:br>
              <a:rPr lang="en-US" sz="2200" b="1" dirty="0" smtClean="0">
                <a:solidFill>
                  <a:srgbClr val="00B0F0"/>
                </a:solidFill>
              </a:rPr>
            </a:br>
            <a:r>
              <a:rPr lang="en-US" sz="2200" b="1" dirty="0" smtClean="0">
                <a:solidFill>
                  <a:schemeClr val="accent6">
                    <a:lumMod val="50000"/>
                  </a:schemeClr>
                </a:solidFill>
              </a:rPr>
              <a:t>Optional Rebuttal #2</a:t>
            </a:r>
            <a:br>
              <a:rPr lang="en-US" sz="2200" b="1" dirty="0" smtClean="0">
                <a:solidFill>
                  <a:schemeClr val="accent6">
                    <a:lumMod val="50000"/>
                  </a:schemeClr>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smtClean="0">
                <a:solidFill>
                  <a:schemeClr val="accent6">
                    <a:lumMod val="50000"/>
                  </a:schemeClr>
                </a:solidFill>
              </a:rPr>
              <a:t>If there is time during the debate </a:t>
            </a:r>
            <a:r>
              <a:rPr lang="en-US" sz="1400" dirty="0" smtClean="0">
                <a:solidFill>
                  <a:srgbClr val="00B0F0"/>
                </a:solidFill>
              </a:rPr>
              <a:t>some students might want to speak more. They can rebut any previous statement from the other side. Priority is first given to those students who have only spoken one time. The next priority for this spot is for someone who has only spoken twice. The last priority for this spot is for someone who has spoken three times. </a:t>
            </a:r>
            <a:endParaRPr lang="en-US" sz="1400" dirty="0">
              <a:solidFill>
                <a:srgbClr val="00B0F0"/>
              </a:solidFill>
            </a:endParaRPr>
          </a:p>
          <a:p>
            <a:r>
              <a:rPr lang="en-US" sz="1400" dirty="0">
                <a:solidFill>
                  <a:prstClr val="black"/>
                </a:solidFill>
              </a:rPr>
              <a:t>This image is courtesy of  </a:t>
            </a:r>
            <a:r>
              <a:rPr lang="en-US" sz="1400" dirty="0" smtClean="0">
                <a:solidFill>
                  <a:prstClr val="black"/>
                </a:solidFill>
              </a:rPr>
              <a:t>technode.com.</a:t>
            </a:r>
            <a:endParaRPr lang="en-US" sz="1400" dirty="0">
              <a:solidFill>
                <a:prstClr val="black"/>
              </a:solidFill>
            </a:endParaRPr>
          </a:p>
        </p:txBody>
      </p:sp>
      <p:pic>
        <p:nvPicPr>
          <p:cNvPr id="22530" name="Picture 2" descr="http://technode.com/wp-content/uploads/2012/05/debate.jpg"/>
          <p:cNvPicPr>
            <a:picLocks noChangeAspect="1" noChangeArrowheads="1"/>
          </p:cNvPicPr>
          <p:nvPr/>
        </p:nvPicPr>
        <p:blipFill>
          <a:blip r:embed="rId2" cstate="print"/>
          <a:srcRect/>
          <a:stretch>
            <a:fillRect/>
          </a:stretch>
        </p:blipFill>
        <p:spPr bwMode="auto">
          <a:xfrm>
            <a:off x="1371600" y="1066800"/>
            <a:ext cx="6248400" cy="4780523"/>
          </a:xfrm>
          <a:prstGeom prst="rect">
            <a:avLst/>
          </a:prstGeom>
          <a:noFill/>
        </p:spPr>
      </p:pic>
    </p:spTree>
    <p:extLst>
      <p:ext uri="{BB962C8B-B14F-4D97-AF65-F5344CB8AC3E}">
        <p14:creationId xmlns:p14="http://schemas.microsoft.com/office/powerpoint/2010/main" xmlns="" val="29167874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#45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 Closing Statement #1</a:t>
            </a:r>
            <a:br>
              <a:rPr lang="en-US" sz="2200" b="1" dirty="0" smtClean="0">
                <a:solidFill>
                  <a:srgbClr val="00B050"/>
                </a:solidFill>
              </a:rPr>
            </a:br>
            <a:r>
              <a:rPr lang="en-US" sz="2200" b="1" dirty="0" smtClean="0">
                <a:solidFill>
                  <a:srgbClr val="00B0F0"/>
                </a:solidFill>
              </a:rPr>
              <a:t>Approximately 3 Minutes</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6137505"/>
            <a:ext cx="9144000" cy="954107"/>
          </a:xfrm>
          <a:prstGeom prst="rect">
            <a:avLst/>
          </a:prstGeom>
          <a:noFill/>
        </p:spPr>
        <p:txBody>
          <a:bodyPr wrap="square" rtlCol="0">
            <a:spAutoFit/>
          </a:bodyPr>
          <a:lstStyle/>
          <a:p>
            <a:r>
              <a:rPr lang="en-US" sz="1400" dirty="0">
                <a:solidFill>
                  <a:srgbClr val="00B0F0"/>
                </a:solidFill>
              </a:rPr>
              <a:t>You will restate your side’s </a:t>
            </a:r>
            <a:r>
              <a:rPr lang="en-US" sz="1400" dirty="0" smtClean="0">
                <a:solidFill>
                  <a:srgbClr val="00B0F0"/>
                </a:solidFill>
              </a:rPr>
              <a:t>opinion with strong supporting evidence, </a:t>
            </a:r>
            <a:r>
              <a:rPr lang="en-US" sz="1400" dirty="0">
                <a:solidFill>
                  <a:srgbClr val="00B0F0"/>
                </a:solidFill>
              </a:rPr>
              <a:t>not the opposition’s opinion. Each student should have a closing statement ready in case they are called upon to make a closing statement.</a:t>
            </a:r>
            <a:r>
              <a:rPr lang="en-US" sz="1400" dirty="0">
                <a:solidFill>
                  <a:prstClr val="black"/>
                </a:solidFill>
              </a:rPr>
              <a:t> </a:t>
            </a:r>
            <a:r>
              <a:rPr lang="en-US" sz="1400" dirty="0" smtClean="0">
                <a:solidFill>
                  <a:prstClr val="black"/>
                </a:solidFill>
              </a:rPr>
              <a:t>This </a:t>
            </a:r>
            <a:r>
              <a:rPr lang="en-US" sz="1400" dirty="0">
                <a:solidFill>
                  <a:prstClr val="black"/>
                </a:solidFill>
              </a:rPr>
              <a:t>image is courtesy of </a:t>
            </a:r>
            <a:r>
              <a:rPr lang="en-US" sz="1400" dirty="0" smtClean="0">
                <a:solidFill>
                  <a:prstClr val="black"/>
                </a:solidFill>
              </a:rPr>
              <a:t>scienceskepticism.blogspot.com.</a:t>
            </a:r>
            <a:endParaRPr lang="en-US" sz="1400" dirty="0">
              <a:solidFill>
                <a:prstClr val="black"/>
              </a:solidFill>
            </a:endParaRPr>
          </a:p>
          <a:p>
            <a:endParaRPr lang="en-US" sz="1400" dirty="0">
              <a:solidFill>
                <a:srgbClr val="00B0F0"/>
              </a:solidFill>
            </a:endParaRPr>
          </a:p>
        </p:txBody>
      </p:sp>
      <p:pic>
        <p:nvPicPr>
          <p:cNvPr id="11268" name="Picture 4" descr="http://www.thebishopsschool.org/Event_Report/debate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172469"/>
            <a:ext cx="8229600" cy="4884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83798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#46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Closing Statement #1</a:t>
            </a:r>
            <a:br>
              <a:rPr lang="en-US" sz="2200" b="1" dirty="0" smtClean="0">
                <a:solidFill>
                  <a:srgbClr val="FF0000"/>
                </a:solidFill>
              </a:rPr>
            </a:br>
            <a:r>
              <a:rPr lang="en-US" sz="2200" b="1" dirty="0" smtClean="0">
                <a:solidFill>
                  <a:srgbClr val="00B0F0"/>
                </a:solidFill>
              </a:rPr>
              <a:t>Approximately 3 Minutes</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828156"/>
            <a:ext cx="9144000" cy="954107"/>
          </a:xfrm>
          <a:prstGeom prst="rect">
            <a:avLst/>
          </a:prstGeom>
          <a:noFill/>
        </p:spPr>
        <p:txBody>
          <a:bodyPr wrap="square" rtlCol="0">
            <a:spAutoFit/>
          </a:bodyPr>
          <a:lstStyle/>
          <a:p>
            <a:r>
              <a:rPr lang="en-US" sz="1400" dirty="0">
                <a:solidFill>
                  <a:srgbClr val="00B0F0"/>
                </a:solidFill>
              </a:rPr>
              <a:t>You will restate your side’s </a:t>
            </a:r>
            <a:r>
              <a:rPr lang="en-US" sz="1400" dirty="0" smtClean="0">
                <a:solidFill>
                  <a:srgbClr val="00B0F0"/>
                </a:solidFill>
              </a:rPr>
              <a:t>opinion with strong supporting evidence, </a:t>
            </a:r>
            <a:r>
              <a:rPr lang="en-US" sz="1400" dirty="0">
                <a:solidFill>
                  <a:srgbClr val="00B0F0"/>
                </a:solidFill>
              </a:rPr>
              <a:t>not the opposition’s opinion. Each student should have a closing statement ready in case they are called upon to make a closing statement.</a:t>
            </a:r>
            <a:r>
              <a:rPr lang="en-US" sz="1400" dirty="0">
                <a:solidFill>
                  <a:prstClr val="black"/>
                </a:solidFill>
              </a:rPr>
              <a:t> </a:t>
            </a:r>
            <a:r>
              <a:rPr lang="en-US" sz="1400" dirty="0" smtClean="0">
                <a:solidFill>
                  <a:prstClr val="black"/>
                </a:solidFill>
              </a:rPr>
              <a:t>This </a:t>
            </a:r>
            <a:r>
              <a:rPr lang="en-US" sz="1400" dirty="0">
                <a:solidFill>
                  <a:prstClr val="black"/>
                </a:solidFill>
              </a:rPr>
              <a:t>image is courtesy of </a:t>
            </a:r>
            <a:r>
              <a:rPr lang="en-US" sz="1400" dirty="0" smtClean="0">
                <a:solidFill>
                  <a:prstClr val="black"/>
                </a:solidFill>
              </a:rPr>
              <a:t>jewishtribune.ca.</a:t>
            </a:r>
            <a:endParaRPr lang="en-US" sz="1400" dirty="0">
              <a:solidFill>
                <a:prstClr val="black"/>
              </a:solidFill>
            </a:endParaRPr>
          </a:p>
          <a:p>
            <a:endParaRPr lang="en-US" sz="1400" dirty="0">
              <a:solidFill>
                <a:srgbClr val="00B0F0"/>
              </a:solidFill>
            </a:endParaRPr>
          </a:p>
        </p:txBody>
      </p:sp>
      <p:pic>
        <p:nvPicPr>
          <p:cNvPr id="10242" name="Picture 2" descr="http://www.jewishtribune.ca/wp-content/uploads/2013/04/18-debate-cartoon-e1365685659728.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2469" y="1143000"/>
            <a:ext cx="8679061" cy="4648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7541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#47</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Proposition Closing Statement #2 (if needed)</a:t>
            </a:r>
            <a:br>
              <a:rPr lang="en-US" sz="2200" b="1" dirty="0" smtClean="0">
                <a:solidFill>
                  <a:srgbClr val="00B050"/>
                </a:solidFill>
              </a:rPr>
            </a:br>
            <a:r>
              <a:rPr lang="en-US" sz="2200" b="1" dirty="0" smtClean="0">
                <a:solidFill>
                  <a:srgbClr val="00B0F0"/>
                </a:solidFill>
              </a:rPr>
              <a:t>Approximately 3 Minutes</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6137505"/>
            <a:ext cx="9144000" cy="954107"/>
          </a:xfrm>
          <a:prstGeom prst="rect">
            <a:avLst/>
          </a:prstGeom>
          <a:noFill/>
        </p:spPr>
        <p:txBody>
          <a:bodyPr wrap="square" rtlCol="0">
            <a:spAutoFit/>
          </a:bodyPr>
          <a:lstStyle/>
          <a:p>
            <a:r>
              <a:rPr lang="en-US" sz="1400" dirty="0">
                <a:solidFill>
                  <a:srgbClr val="00B0F0"/>
                </a:solidFill>
              </a:rPr>
              <a:t>You will restate your side’s </a:t>
            </a:r>
            <a:r>
              <a:rPr lang="en-US" sz="1400" dirty="0" smtClean="0">
                <a:solidFill>
                  <a:srgbClr val="00B0F0"/>
                </a:solidFill>
              </a:rPr>
              <a:t>opinion with strong supporting evidence, </a:t>
            </a:r>
            <a:r>
              <a:rPr lang="en-US" sz="1400" dirty="0">
                <a:solidFill>
                  <a:srgbClr val="00B0F0"/>
                </a:solidFill>
              </a:rPr>
              <a:t>not the opposition’s opinion. Each student should have a closing statement ready in case they are called upon to make a closing statement.</a:t>
            </a:r>
            <a:r>
              <a:rPr lang="en-US" sz="1400" dirty="0">
                <a:solidFill>
                  <a:prstClr val="black"/>
                </a:solidFill>
              </a:rPr>
              <a:t> </a:t>
            </a:r>
            <a:r>
              <a:rPr lang="en-US" sz="1400" dirty="0" smtClean="0">
                <a:solidFill>
                  <a:prstClr val="black"/>
                </a:solidFill>
              </a:rPr>
              <a:t>This image is courtesy of scienceskepticism.blogspot.com.</a:t>
            </a:r>
          </a:p>
          <a:p>
            <a:endParaRPr lang="en-US" sz="1400" dirty="0">
              <a:solidFill>
                <a:srgbClr val="00B0F0"/>
              </a:solidFill>
            </a:endParaRPr>
          </a:p>
        </p:txBody>
      </p:sp>
      <p:pic>
        <p:nvPicPr>
          <p:cNvPr id="9218" name="Picture 2" descr="http://www.thebishopsschool.org/Event_Report/debate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254" y="1142999"/>
            <a:ext cx="8404746" cy="49889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28976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#48 </a:t>
            </a: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Opposition Closing Statement #2 (if needed)</a:t>
            </a:r>
            <a:br>
              <a:rPr lang="en-US" sz="2200" b="1" dirty="0" smtClean="0">
                <a:solidFill>
                  <a:srgbClr val="FF0000"/>
                </a:solidFill>
              </a:rPr>
            </a:br>
            <a:r>
              <a:rPr lang="en-US" sz="2200" b="1" dirty="0" smtClean="0">
                <a:solidFill>
                  <a:srgbClr val="00B0F0"/>
                </a:solidFill>
              </a:rPr>
              <a:t>Approximately 3 Minutes</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1400" dirty="0">
                <a:solidFill>
                  <a:srgbClr val="00B0F0"/>
                </a:solidFill>
              </a:rPr>
              <a:t>You will restate your side’s </a:t>
            </a:r>
            <a:r>
              <a:rPr lang="en-US" sz="1400" dirty="0" smtClean="0">
                <a:solidFill>
                  <a:srgbClr val="00B0F0"/>
                </a:solidFill>
              </a:rPr>
              <a:t>opinion with strong supporting evidence, </a:t>
            </a:r>
            <a:r>
              <a:rPr lang="en-US" sz="1400" dirty="0">
                <a:solidFill>
                  <a:srgbClr val="00B0F0"/>
                </a:solidFill>
              </a:rPr>
              <a:t>not the opposition’s opinion. Each student should have a closing statement ready in case they are called upon to make a closing statement.</a:t>
            </a:r>
            <a:r>
              <a:rPr lang="en-US" sz="1400" dirty="0">
                <a:solidFill>
                  <a:prstClr val="black"/>
                </a:solidFill>
              </a:rPr>
              <a:t> </a:t>
            </a:r>
            <a:r>
              <a:rPr lang="en-US" sz="1400" dirty="0" smtClean="0">
                <a:solidFill>
                  <a:prstClr val="black"/>
                </a:solidFill>
              </a:rPr>
              <a:t>This </a:t>
            </a:r>
            <a:r>
              <a:rPr lang="en-US" sz="1400" dirty="0">
                <a:solidFill>
                  <a:prstClr val="black"/>
                </a:solidFill>
              </a:rPr>
              <a:t>image is courtesy of </a:t>
            </a:r>
            <a:r>
              <a:rPr lang="en-US" sz="1400" dirty="0" smtClean="0">
                <a:solidFill>
                  <a:prstClr val="black"/>
                </a:solidFill>
              </a:rPr>
              <a:t>jewishtribune.ca.</a:t>
            </a:r>
            <a:endParaRPr lang="en-US" sz="1400" dirty="0">
              <a:solidFill>
                <a:prstClr val="black"/>
              </a:solidFill>
            </a:endParaRPr>
          </a:p>
          <a:p>
            <a:endParaRPr lang="en-US" sz="1400" dirty="0">
              <a:solidFill>
                <a:srgbClr val="00B0F0"/>
              </a:solidFill>
            </a:endParaRPr>
          </a:p>
        </p:txBody>
      </p:sp>
      <p:pic>
        <p:nvPicPr>
          <p:cNvPr id="8194" name="Picture 2" descr="http://www.jewishtribune.ca/wp-content/uploads/2013/04/18-debate-cartoon-e1365685659728.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599" y="1219200"/>
            <a:ext cx="8679061" cy="4648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84437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300" b="1" dirty="0" smtClean="0">
                <a:solidFill>
                  <a:srgbClr val="00B050"/>
                </a:solidFill>
              </a:rPr>
              <a:t>The students will objectively vote on who they believe won the debate.</a:t>
            </a:r>
            <a:endParaRPr lang="en-US" sz="2300" b="1" dirty="0">
              <a:solidFill>
                <a:srgbClr val="00B050"/>
              </a:solidFill>
            </a:endParaRPr>
          </a:p>
        </p:txBody>
      </p:sp>
      <p:sp>
        <p:nvSpPr>
          <p:cNvPr id="3" name="TextBox 2"/>
          <p:cNvSpPr txBox="1"/>
          <p:nvPr/>
        </p:nvSpPr>
        <p:spPr>
          <a:xfrm>
            <a:off x="0" y="6255391"/>
            <a:ext cx="9144000" cy="738664"/>
          </a:xfrm>
          <a:prstGeom prst="rect">
            <a:avLst/>
          </a:prstGeom>
          <a:noFill/>
        </p:spPr>
        <p:txBody>
          <a:bodyPr wrap="square" rtlCol="0">
            <a:spAutoFit/>
          </a:bodyPr>
          <a:lstStyle/>
          <a:p>
            <a:r>
              <a:rPr lang="en-US" sz="1400" dirty="0" smtClean="0">
                <a:solidFill>
                  <a:srgbClr val="00B0F0"/>
                </a:solidFill>
              </a:rPr>
              <a:t>Notice we are not saying who is right or wrong, but who we believe won the debate.			              </a:t>
            </a:r>
            <a:r>
              <a:rPr lang="en-US" sz="1400" dirty="0" smtClean="0"/>
              <a:t> </a:t>
            </a:r>
            <a:r>
              <a:rPr lang="en-US" sz="1400" dirty="0"/>
              <a:t>This image is courtesy </a:t>
            </a:r>
            <a:r>
              <a:rPr lang="en-US" sz="1400" dirty="0" smtClean="0"/>
              <a:t>of www.satirecartoonists.com</a:t>
            </a:r>
            <a:endParaRPr lang="en-US" sz="1400" dirty="0"/>
          </a:p>
          <a:p>
            <a:r>
              <a:rPr lang="en-US" sz="1400" dirty="0" smtClean="0">
                <a:solidFill>
                  <a:srgbClr val="00B0F0"/>
                </a:solidFill>
              </a:rPr>
              <a:t> </a:t>
            </a:r>
            <a:endParaRPr lang="en-US" sz="1400" dirty="0">
              <a:solidFill>
                <a:srgbClr val="00B0F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685800"/>
            <a:ext cx="8153400" cy="5573210"/>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000" b="1" dirty="0" smtClean="0">
                <a:solidFill>
                  <a:srgbClr val="00B050"/>
                </a:solidFill>
              </a:rPr>
              <a:t>The judges/moderators will objectively vote on who they believe won the debate.</a:t>
            </a:r>
            <a:endParaRPr lang="en-US" sz="2000" b="1" dirty="0">
              <a:solidFill>
                <a:srgbClr val="00B050"/>
              </a:solidFill>
            </a:endParaRPr>
          </a:p>
        </p:txBody>
      </p:sp>
      <p:sp>
        <p:nvSpPr>
          <p:cNvPr id="3" name="TextBox 2"/>
          <p:cNvSpPr txBox="1"/>
          <p:nvPr/>
        </p:nvSpPr>
        <p:spPr>
          <a:xfrm>
            <a:off x="0" y="6255391"/>
            <a:ext cx="9144000" cy="738664"/>
          </a:xfrm>
          <a:prstGeom prst="rect">
            <a:avLst/>
          </a:prstGeom>
          <a:noFill/>
        </p:spPr>
        <p:txBody>
          <a:bodyPr wrap="square" rtlCol="0">
            <a:spAutoFit/>
          </a:bodyPr>
          <a:lstStyle/>
          <a:p>
            <a:r>
              <a:rPr lang="en-US" sz="1400" dirty="0" smtClean="0">
                <a:solidFill>
                  <a:srgbClr val="00B0F0"/>
                </a:solidFill>
              </a:rPr>
              <a:t>Notice we are not saying who is right or wrong, but who we believe won the debate.			              </a:t>
            </a:r>
            <a:r>
              <a:rPr lang="en-US" sz="1400" dirty="0" smtClean="0">
                <a:solidFill>
                  <a:prstClr val="black"/>
                </a:solidFill>
              </a:rPr>
              <a:t> </a:t>
            </a:r>
            <a:r>
              <a:rPr lang="en-US" sz="1400" dirty="0">
                <a:solidFill>
                  <a:prstClr val="black"/>
                </a:solidFill>
              </a:rPr>
              <a:t>This image is courtesy </a:t>
            </a:r>
            <a:r>
              <a:rPr lang="en-US" sz="1400" dirty="0" smtClean="0">
                <a:solidFill>
                  <a:prstClr val="black"/>
                </a:solidFill>
              </a:rPr>
              <a:t>of mannuhn.deviantart.com.</a:t>
            </a:r>
            <a:endParaRPr lang="en-US" sz="1400" dirty="0">
              <a:solidFill>
                <a:prstClr val="black"/>
              </a:solidFill>
            </a:endParaRPr>
          </a:p>
          <a:p>
            <a:r>
              <a:rPr lang="en-US" sz="1400" dirty="0" smtClean="0">
                <a:solidFill>
                  <a:srgbClr val="00B0F0"/>
                </a:solidFill>
              </a:rPr>
              <a:t> </a:t>
            </a:r>
            <a:endParaRPr lang="en-US" sz="1400" dirty="0">
              <a:solidFill>
                <a:srgbClr val="00B0F0"/>
              </a:solidFill>
            </a:endParaRPr>
          </a:p>
        </p:txBody>
      </p:sp>
      <p:pic>
        <p:nvPicPr>
          <p:cNvPr id="2050" name="Picture 2" descr="http://orig11.deviantart.net/ae22/f/2010/262/e/4/who__s_awesome__by_mahnnuh-d2z1k3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609599"/>
            <a:ext cx="7010400" cy="56024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535691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09600"/>
          </a:xfrm>
        </p:spPr>
        <p:txBody>
          <a:bodyPr>
            <a:noAutofit/>
          </a:bodyPr>
          <a:lstStyle/>
          <a:p>
            <a:r>
              <a:rPr lang="en-US" sz="2300" b="1" dirty="0" smtClean="0">
                <a:solidFill>
                  <a:srgbClr val="00B050"/>
                </a:solidFill>
              </a:rPr>
              <a:t>Your final grade for the debate will be placed on the Debate Rubric.</a:t>
            </a:r>
            <a:endParaRPr lang="en-US" sz="2300" b="1" dirty="0">
              <a:solidFill>
                <a:srgbClr val="00B050"/>
              </a:solidFill>
            </a:endParaRPr>
          </a:p>
        </p:txBody>
      </p:sp>
      <p:sp>
        <p:nvSpPr>
          <p:cNvPr id="3" name="TextBox 2"/>
          <p:cNvSpPr txBox="1"/>
          <p:nvPr/>
        </p:nvSpPr>
        <p:spPr>
          <a:xfrm>
            <a:off x="0" y="6396334"/>
            <a:ext cx="9144000" cy="523220"/>
          </a:xfrm>
          <a:prstGeom prst="rect">
            <a:avLst/>
          </a:prstGeom>
          <a:noFill/>
        </p:spPr>
        <p:txBody>
          <a:bodyPr wrap="square" rtlCol="0">
            <a:spAutoFit/>
          </a:bodyPr>
          <a:lstStyle/>
          <a:p>
            <a:r>
              <a:rPr lang="en-US" sz="1400" dirty="0" smtClean="0">
                <a:solidFill>
                  <a:srgbClr val="00B0F0"/>
                </a:solidFill>
              </a:rPr>
              <a:t>One may earn extra points by either giving the opening argument or the closing argument to their side of the debate. </a:t>
            </a:r>
            <a:r>
              <a:rPr lang="en-US" sz="1400" dirty="0" smtClean="0"/>
              <a:t>This image was created by Robert </a:t>
            </a:r>
            <a:r>
              <a:rPr lang="en-US" sz="1400" dirty="0" err="1" smtClean="0"/>
              <a:t>Housch</a:t>
            </a:r>
            <a:r>
              <a:rPr lang="en-US" sz="1400" dirty="0" smtClean="0"/>
              <a:t>.</a:t>
            </a:r>
            <a:endParaRPr lang="en-US" sz="1400" dirty="0">
              <a:solidFill>
                <a:srgbClr val="00B0F0"/>
              </a:solidFill>
            </a:endParaRPr>
          </a:p>
        </p:txBody>
      </p:sp>
      <p:pic>
        <p:nvPicPr>
          <p:cNvPr id="1025" name="Picture 1" descr="W:\Teaching\History\Debates\LessonPlans\20152016\Debate\DebateRubric.jpg"/>
          <p:cNvPicPr>
            <a:picLocks noChangeAspect="1" noChangeArrowheads="1"/>
          </p:cNvPicPr>
          <p:nvPr/>
        </p:nvPicPr>
        <p:blipFill>
          <a:blip r:embed="rId2" cstate="print"/>
          <a:srcRect/>
          <a:stretch>
            <a:fillRect/>
          </a:stretch>
        </p:blipFill>
        <p:spPr bwMode="auto">
          <a:xfrm>
            <a:off x="2438400" y="533400"/>
            <a:ext cx="4267200" cy="59118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800" b="1" dirty="0" smtClean="0">
                <a:solidFill>
                  <a:srgbClr val="00B050"/>
                </a:solidFill>
              </a:rPr>
              <a:t>Debate Rules:</a:t>
            </a:r>
            <a:endParaRPr lang="en-US" sz="2800" b="1" dirty="0">
              <a:solidFill>
                <a:srgbClr val="00B050"/>
              </a:solidFill>
            </a:endParaRPr>
          </a:p>
        </p:txBody>
      </p:sp>
      <p:sp>
        <p:nvSpPr>
          <p:cNvPr id="3" name="TextBox 2"/>
          <p:cNvSpPr txBox="1"/>
          <p:nvPr/>
        </p:nvSpPr>
        <p:spPr>
          <a:xfrm>
            <a:off x="0" y="838200"/>
            <a:ext cx="9144000" cy="2677656"/>
          </a:xfrm>
          <a:prstGeom prst="rect">
            <a:avLst/>
          </a:prstGeom>
          <a:noFill/>
        </p:spPr>
        <p:txBody>
          <a:bodyPr wrap="square" rtlCol="0">
            <a:spAutoFit/>
          </a:bodyPr>
          <a:lstStyle/>
          <a:p>
            <a:r>
              <a:rPr lang="en-US" sz="2400" b="1" dirty="0" smtClean="0">
                <a:solidFill>
                  <a:srgbClr val="7030A0"/>
                </a:solidFill>
              </a:rPr>
              <a:t>Be Polite and Courteous</a:t>
            </a:r>
          </a:p>
          <a:p>
            <a:r>
              <a:rPr lang="en-US" sz="2400" b="1" dirty="0" smtClean="0">
                <a:solidFill>
                  <a:srgbClr val="7030A0"/>
                </a:solidFill>
              </a:rPr>
              <a:t>Listen Carefully to Both Sides</a:t>
            </a:r>
          </a:p>
          <a:p>
            <a:r>
              <a:rPr lang="en-US" sz="2400" b="1" dirty="0" smtClean="0">
                <a:solidFill>
                  <a:srgbClr val="7030A0"/>
                </a:solidFill>
              </a:rPr>
              <a:t>Be Respectful and Supportive of your fellow students</a:t>
            </a:r>
          </a:p>
          <a:p>
            <a:r>
              <a:rPr lang="en-US" sz="2400" b="1" dirty="0" smtClean="0">
                <a:solidFill>
                  <a:srgbClr val="7030A0"/>
                </a:solidFill>
              </a:rPr>
              <a:t>Avoid making inappropriate noises</a:t>
            </a:r>
          </a:p>
          <a:p>
            <a:r>
              <a:rPr lang="en-US" sz="2400" b="1" dirty="0" smtClean="0">
                <a:solidFill>
                  <a:srgbClr val="7030A0"/>
                </a:solidFill>
              </a:rPr>
              <a:t>Speak only when recognized by the moderator</a:t>
            </a:r>
          </a:p>
          <a:p>
            <a:r>
              <a:rPr lang="en-US" sz="2400" b="1" dirty="0" smtClean="0">
                <a:solidFill>
                  <a:srgbClr val="7030A0"/>
                </a:solidFill>
              </a:rPr>
              <a:t>Allow others to express their opinions</a:t>
            </a:r>
          </a:p>
          <a:p>
            <a:r>
              <a:rPr lang="en-US" sz="2400" b="1" dirty="0" smtClean="0">
                <a:solidFill>
                  <a:srgbClr val="7030A0"/>
                </a:solidFill>
              </a:rPr>
              <a:t>Do not try to talk all the time without giving someone else their turn</a:t>
            </a:r>
            <a:endParaRPr lang="en-US" sz="2400" b="1" dirty="0">
              <a:solidFill>
                <a:srgbClr val="7030A0"/>
              </a:solidFill>
            </a:endParaRPr>
          </a:p>
        </p:txBody>
      </p:sp>
    </p:spTree>
    <p:extLst>
      <p:ext uri="{BB962C8B-B14F-4D97-AF65-F5344CB8AC3E}">
        <p14:creationId xmlns:p14="http://schemas.microsoft.com/office/powerpoint/2010/main" xmlns="" val="1045501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800" b="1" dirty="0" smtClean="0">
                <a:solidFill>
                  <a:srgbClr val="00B050"/>
                </a:solidFill>
              </a:rPr>
              <a:t>Debate Rules:</a:t>
            </a:r>
            <a:endParaRPr lang="en-US" sz="2800" b="1" dirty="0">
              <a:solidFill>
                <a:srgbClr val="00B050"/>
              </a:solidFill>
            </a:endParaRPr>
          </a:p>
        </p:txBody>
      </p:sp>
      <p:sp>
        <p:nvSpPr>
          <p:cNvPr id="3" name="TextBox 2"/>
          <p:cNvSpPr txBox="1"/>
          <p:nvPr/>
        </p:nvSpPr>
        <p:spPr>
          <a:xfrm>
            <a:off x="0" y="838200"/>
            <a:ext cx="9144000" cy="3031599"/>
          </a:xfrm>
          <a:prstGeom prst="rect">
            <a:avLst/>
          </a:prstGeom>
          <a:noFill/>
        </p:spPr>
        <p:txBody>
          <a:bodyPr wrap="square" rtlCol="0">
            <a:spAutoFit/>
          </a:bodyPr>
          <a:lstStyle/>
          <a:p>
            <a:r>
              <a:rPr lang="en-US" sz="2400" b="1" dirty="0" smtClean="0">
                <a:solidFill>
                  <a:srgbClr val="7030A0"/>
                </a:solidFill>
              </a:rPr>
              <a:t>Be Polite and Courteous</a:t>
            </a:r>
          </a:p>
          <a:p>
            <a:r>
              <a:rPr lang="en-US" sz="2400" b="1" dirty="0" smtClean="0">
                <a:solidFill>
                  <a:srgbClr val="7030A0"/>
                </a:solidFill>
              </a:rPr>
              <a:t>Listen Carefully to Both Sides</a:t>
            </a:r>
          </a:p>
          <a:p>
            <a:r>
              <a:rPr lang="en-US" sz="2400" b="1" dirty="0" smtClean="0">
                <a:solidFill>
                  <a:srgbClr val="7030A0"/>
                </a:solidFill>
              </a:rPr>
              <a:t>Be Respectful and Supportive of your fellow students</a:t>
            </a:r>
          </a:p>
          <a:p>
            <a:r>
              <a:rPr lang="en-US" sz="2400" b="1" dirty="0" smtClean="0">
                <a:solidFill>
                  <a:srgbClr val="7030A0"/>
                </a:solidFill>
              </a:rPr>
              <a:t>Avoid making inappropriate noises</a:t>
            </a:r>
          </a:p>
          <a:p>
            <a:r>
              <a:rPr lang="en-US" sz="2400" b="1" dirty="0" smtClean="0">
                <a:solidFill>
                  <a:srgbClr val="7030A0"/>
                </a:solidFill>
              </a:rPr>
              <a:t>Speak only when recognized by the moderator</a:t>
            </a:r>
          </a:p>
          <a:p>
            <a:r>
              <a:rPr lang="en-US" sz="2400" b="1" dirty="0" smtClean="0">
                <a:solidFill>
                  <a:srgbClr val="7030A0"/>
                </a:solidFill>
              </a:rPr>
              <a:t>Allow others to express their opinions</a:t>
            </a:r>
          </a:p>
          <a:p>
            <a:r>
              <a:rPr lang="en-US" sz="2400" b="1" dirty="0" smtClean="0">
                <a:solidFill>
                  <a:srgbClr val="7030A0"/>
                </a:solidFill>
              </a:rPr>
              <a:t>Do not try to talk all the time without giving someone else their turn</a:t>
            </a:r>
          </a:p>
          <a:p>
            <a:r>
              <a:rPr lang="en-US" sz="2300" b="1" dirty="0" smtClean="0">
                <a:solidFill>
                  <a:srgbClr val="7030A0"/>
                </a:solidFill>
              </a:rPr>
              <a:t>Use grammatically correct language (don’t sound like you're uneducated)</a:t>
            </a:r>
            <a:endParaRPr lang="en-US" sz="2300" b="1" dirty="0">
              <a:solidFill>
                <a:srgbClr val="7030A0"/>
              </a:solidFill>
            </a:endParaRPr>
          </a:p>
        </p:txBody>
      </p:sp>
    </p:spTree>
    <p:extLst>
      <p:ext uri="{BB962C8B-B14F-4D97-AF65-F5344CB8AC3E}">
        <p14:creationId xmlns:p14="http://schemas.microsoft.com/office/powerpoint/2010/main" xmlns="" val="3801370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3602</Words>
  <Application>Microsoft Office PowerPoint</Application>
  <PresentationFormat>On-screen Show (4:3)</PresentationFormat>
  <Paragraphs>308</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Euthanasia (physician-assisted suicide) should be legal in the United States.</vt:lpstr>
      <vt:lpstr>Debate Rules:</vt:lpstr>
      <vt:lpstr>Debate Rules:</vt:lpstr>
      <vt:lpstr>Debate Rules:</vt:lpstr>
      <vt:lpstr>Debate Rules:</vt:lpstr>
      <vt:lpstr>Debate Rules:</vt:lpstr>
      <vt:lpstr>Debate Rules:</vt:lpstr>
      <vt:lpstr>Debate Rules:</vt:lpstr>
      <vt:lpstr>Debate Rules:</vt:lpstr>
      <vt:lpstr>Debate Rules:</vt:lpstr>
      <vt:lpstr>Debate Rules:</vt:lpstr>
      <vt:lpstr>After a student speaks 2 times, they will not be allowed to speak again until everyone else on their team has had a chance to speak at least 1 time.</vt:lpstr>
      <vt:lpstr>While both sides speak, students should be taking notes on the debate script to help them during the time when it is their turn to speak.</vt:lpstr>
      <vt:lpstr>Use your Debate Scripts to understand exactly where we are in the debate, and what is being said in the debate.</vt:lpstr>
      <vt:lpstr>The debate ends with closing statements from both sides.</vt:lpstr>
      <vt:lpstr>The students will objectively vote on who they believe won the debate.</vt:lpstr>
      <vt:lpstr>The judges/moderators will objectively vote on who they believe won the debate.</vt:lpstr>
      <vt:lpstr>Your final grade for the debate will be placed on the Debate Rubric.</vt:lpstr>
      <vt:lpstr>Euthanasia (physician-assisted suicide) should be legal in the United States.</vt:lpstr>
      <vt:lpstr>  #1  Proposition Opening Statement #1 Approximately 3 Minutes  </vt:lpstr>
      <vt:lpstr>  #2  Opposition Opening Statement #1 Approximately 3 Minutes  </vt:lpstr>
      <vt:lpstr>  #3 Proposition Opening Statement #2 Approximately 3 Minutes  </vt:lpstr>
      <vt:lpstr>  #4  Opposition Opening Statement #2 Approximately 3 Minutes  </vt:lpstr>
      <vt:lpstr>The moderator will allow the students from each side to “huddle” for 45 seconds before they respond to the statement.</vt:lpstr>
      <vt:lpstr>  #5  Proposition Rebuttal to Opening Statements Approximately 1 Minute  </vt:lpstr>
      <vt:lpstr>  #6  Opposition Rebuttal to Opening Statements Approximately 1 Minute  </vt:lpstr>
      <vt:lpstr>  #7  Proposition Statement #1 Approximately 1 Minute  </vt:lpstr>
      <vt:lpstr>  #8  Opposition Statement #1 Approximately 1 Minute  </vt:lpstr>
      <vt:lpstr>  #9  Proposition Statement #2 Approximately 1 Minute  </vt:lpstr>
      <vt:lpstr>  #10  Opposition Statement #2 Approximately 1 Minute  </vt:lpstr>
      <vt:lpstr>The moderator will allow the students from each side to “huddle” for 45 seconds before they respond to the statement.</vt:lpstr>
      <vt:lpstr>  #11  Proposition Rebuttal #1 &amp; #2 Approximately 1 Minute  </vt:lpstr>
      <vt:lpstr>  #12  Opposition Rebuttal #1 &amp; #2 Approximately 1 Minute  </vt:lpstr>
      <vt:lpstr>  #13  Proposition Statement #3 Approximately 1 Minute  </vt:lpstr>
      <vt:lpstr>  #14  Opposition Statement #3 Approximately 1 Minute  </vt:lpstr>
      <vt:lpstr>  #15  Proposition Statement #4 Approximately 1 Minute  </vt:lpstr>
      <vt:lpstr>  #16  Opposition Statement #4 Approximately 1 Minute  </vt:lpstr>
      <vt:lpstr>The moderator will allow the students from each side to “huddle” for 45 seconds before they respond to the statement.</vt:lpstr>
      <vt:lpstr>  #17  Proposition Rebuttal #3 &amp; #4 Approximately 1 Minute  </vt:lpstr>
      <vt:lpstr>  #18  Opposition Rebuttal #3 &amp; #4 Approximately 1 Minute  </vt:lpstr>
      <vt:lpstr>  #19  Proposition Statement #5 Approximately 1 Minute  </vt:lpstr>
      <vt:lpstr>  #20  Opposition Statement #5 Approximately 1 Minute  </vt:lpstr>
      <vt:lpstr>  #21  Proposition Statement #6 Approximately 1 Minute  </vt:lpstr>
      <vt:lpstr>  #22  Opposition Statement #6 Approximately 1 Minute  </vt:lpstr>
      <vt:lpstr>The moderator will allow the students from each side to “huddle” for 45 seconds before they respond to the statement.</vt:lpstr>
      <vt:lpstr>  #23  Proposition Rebuttal #5 &amp; #6 Approximately 1 Minute  </vt:lpstr>
      <vt:lpstr>  #24  Opposition Rebuttal #5 &amp; #6 Approximately 1 Minute  </vt:lpstr>
      <vt:lpstr>  #25  Proposition Statement #7 Approximately 1 Minute  </vt:lpstr>
      <vt:lpstr>  #26  Opposition Statement #7 Approximately 1 Minute  </vt:lpstr>
      <vt:lpstr>  #27  Proposition Statement #8 Approximately 1 Minute  </vt:lpstr>
      <vt:lpstr>  #28  Opposition Statement #8 Approximately 1 Minute  </vt:lpstr>
      <vt:lpstr>The moderator will allow the students from each side to “huddle” for 45 seconds before they respond to the statement.</vt:lpstr>
      <vt:lpstr>  #29  Proposition Rebuttal #7 &amp; #8 Approximately 1 Minute  </vt:lpstr>
      <vt:lpstr>  #30  Opposition Rebuttal #7 &amp; #8 Approximately 1 Minute  </vt:lpstr>
      <vt:lpstr>  #31  Proposition Statement #9 Approximately 1 Minute  </vt:lpstr>
      <vt:lpstr>  #32  Opposition Statement #9 Approximately 1 Minute  </vt:lpstr>
      <vt:lpstr>  #33  Proposition Statement #10 Approximately 1 Minute  </vt:lpstr>
      <vt:lpstr>  #34  Opposition Statement #10 Approximately 1 Minute  </vt:lpstr>
      <vt:lpstr>The moderator will allow the students from each side to “huddle” for 45 seconds before they respond to the statement.</vt:lpstr>
      <vt:lpstr>  #35  Proposition Rebuttal #9 &amp; #10 Approximately 1 Minute  </vt:lpstr>
      <vt:lpstr>  #36  Opposition Rebuttal #9 &amp; #10 Approximately 1 Minute  </vt:lpstr>
      <vt:lpstr>  #37  Proposition Statement #11 Approximately 1 Minute  </vt:lpstr>
      <vt:lpstr>  #38  Opposition Statement #11 Approximately 1 Minute  </vt:lpstr>
      <vt:lpstr>  #39  Proposition Statement #12 Approximately 1 Minute  </vt:lpstr>
      <vt:lpstr>  #40  Opposition Statement #12 Approximately 1 Minute  </vt:lpstr>
      <vt:lpstr>The moderator will allow the students from each side to “huddle” for 45 seconds before they respond to the statement.</vt:lpstr>
      <vt:lpstr>  #41  Proposition Rebuttal #11 &amp; #12 Approximately 1 Minute  </vt:lpstr>
      <vt:lpstr>  #42  Opposition Rebuttal #11 &amp; #12 Approximately 1 Minute  </vt:lpstr>
      <vt:lpstr>The moderator will allow the students from each side to “huddle” for 45 seconds before they respond to the statement.</vt:lpstr>
      <vt:lpstr>  #43  Optional Rebuttal #1 Approximately 1 Minute  </vt:lpstr>
      <vt:lpstr>  #44  Optional Rebuttal #2 Approximately 1 Minute  </vt:lpstr>
      <vt:lpstr>  #45  Proposition Closing Statement #1 Approximately 3 Minutes  </vt:lpstr>
      <vt:lpstr>  #46  Opposition Closing Statement #1 Approximately 3 Minutes  </vt:lpstr>
      <vt:lpstr>  #47 Proposition Closing Statement #2 (if needed) Approximately 3 Minutes  </vt:lpstr>
      <vt:lpstr>  #48  Opposition Closing Statement #2 (if needed) Approximately 3 Minutes  </vt:lpstr>
      <vt:lpstr>The students will objectively vote on who they believe won the debate.</vt:lpstr>
      <vt:lpstr>The judges/moderators will objectively vote on who they believe won the debate.</vt:lpstr>
      <vt:lpstr>Your final grade for the debate will be placed on the Debate Rubric.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dad</dc:creator>
  <cp:lastModifiedBy>dad</cp:lastModifiedBy>
  <cp:revision>178</cp:revision>
  <dcterms:created xsi:type="dcterms:W3CDTF">2006-08-16T00:00:00Z</dcterms:created>
  <dcterms:modified xsi:type="dcterms:W3CDTF">2015-11-29T14:54:01Z</dcterms:modified>
</cp:coreProperties>
</file>