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7" r:id="rId2"/>
    <p:sldId id="317" r:id="rId3"/>
    <p:sldId id="318" r:id="rId4"/>
    <p:sldId id="319" r:id="rId5"/>
    <p:sldId id="320" r:id="rId6"/>
    <p:sldId id="321" r:id="rId7"/>
    <p:sldId id="348" r:id="rId8"/>
    <p:sldId id="290" r:id="rId9"/>
    <p:sldId id="312" r:id="rId10"/>
    <p:sldId id="313" r:id="rId11"/>
    <p:sldId id="314" r:id="rId12"/>
    <p:sldId id="266" r:id="rId13"/>
    <p:sldId id="276" r:id="rId14"/>
    <p:sldId id="326" r:id="rId15"/>
    <p:sldId id="327" r:id="rId16"/>
    <p:sldId id="328" r:id="rId17"/>
    <p:sldId id="269" r:id="rId18"/>
    <p:sldId id="329" r:id="rId19"/>
    <p:sldId id="330" r:id="rId20"/>
    <p:sldId id="331" r:id="rId21"/>
    <p:sldId id="332" r:id="rId22"/>
    <p:sldId id="333" r:id="rId23"/>
    <p:sldId id="334" r:id="rId24"/>
    <p:sldId id="294" r:id="rId25"/>
    <p:sldId id="295" r:id="rId26"/>
    <p:sldId id="296" r:id="rId27"/>
    <p:sldId id="297" r:id="rId28"/>
    <p:sldId id="299" r:id="rId29"/>
    <p:sldId id="273" r:id="rId30"/>
    <p:sldId id="274" r:id="rId31"/>
    <p:sldId id="275" r:id="rId32"/>
    <p:sldId id="293" r:id="rId33"/>
    <p:sldId id="339" r:id="rId34"/>
    <p:sldId id="349" r:id="rId35"/>
    <p:sldId id="338" r:id="rId36"/>
    <p:sldId id="337" r:id="rId37"/>
    <p:sldId id="307" r:id="rId38"/>
    <p:sldId id="308" r:id="rId39"/>
    <p:sldId id="301" r:id="rId40"/>
    <p:sldId id="302" r:id="rId41"/>
    <p:sldId id="350" r:id="rId42"/>
    <p:sldId id="351" r:id="rId43"/>
    <p:sldId id="305" r:id="rId44"/>
    <p:sldId id="306" r:id="rId45"/>
    <p:sldId id="288" r:id="rId46"/>
    <p:sldId id="35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F11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0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16FC4-6B26-4FD8-845B-BFE984F71DCA}" type="datetimeFigureOut">
              <a:rPr lang="en-US" smtClean="0"/>
              <a:pPr/>
              <a:t>11/29/2015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BC354-78A4-4BB1-B2BB-98922E6AA9C0}" type="slidenum">
              <a:rPr lang="en-US" smtClean="0"/>
              <a:pPr/>
              <a:t>‹#›</a:t>
            </a:fld>
            <a:endParaRPr lang="en-US"/>
          </a:p>
        </p:txBody>
      </p:sp>
    </p:spTree>
    <p:extLst>
      <p:ext uri="{BB962C8B-B14F-4D97-AF65-F5344CB8AC3E}">
        <p14:creationId xmlns:p14="http://schemas.microsoft.com/office/powerpoint/2010/main" xmlns="" val="124588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BC354-78A4-4BB1-B2BB-98922E6AA9C0}" type="slidenum">
              <a:rPr lang="en-US" smtClean="0"/>
              <a:pPr/>
              <a:t>12</a:t>
            </a:fld>
            <a:endParaRPr lang="en-US"/>
          </a:p>
        </p:txBody>
      </p:sp>
    </p:spTree>
    <p:extLst>
      <p:ext uri="{BB962C8B-B14F-4D97-AF65-F5344CB8AC3E}">
        <p14:creationId xmlns:p14="http://schemas.microsoft.com/office/powerpoint/2010/main" xmlns="" val="149983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immigration.procon.org/viewanswers.asp?questionID=00077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www.life.org.nz/euthanasia/euthanasia3/" TargetMode="External"/><Relationship Id="rId3" Type="http://schemas.openxmlformats.org/officeDocument/2006/relationships/hyperlink" Target="http://www.bbc.co.uk/ethics/euthanasia/" TargetMode="External"/><Relationship Id="rId7" Type="http://schemas.openxmlformats.org/officeDocument/2006/relationships/hyperlink" Target="http://www.patientsrightscouncil.org/site/holland-background/" TargetMode="External"/><Relationship Id="rId2" Type="http://schemas.openxmlformats.org/officeDocument/2006/relationships/hyperlink" Target="http://euthanasia.procon.org/" TargetMode="External"/><Relationship Id="rId1" Type="http://schemas.openxmlformats.org/officeDocument/2006/relationships/slideLayout" Target="../slideLayouts/slideLayout1.xml"/><Relationship Id="rId6" Type="http://schemas.openxmlformats.org/officeDocument/2006/relationships/hyperlink" Target="http://www.thehastingscenter.org/Publications/BriefingBook/Detail.aspx?id=2202" TargetMode="External"/><Relationship Id="rId11" Type="http://schemas.openxmlformats.org/officeDocument/2006/relationships/hyperlink" Target="http://time.com/3678199/brittany-maynard-death-with-dignity-legislation-california/" TargetMode="External"/><Relationship Id="rId5" Type="http://schemas.openxmlformats.org/officeDocument/2006/relationships/hyperlink" Target="http://www.cnn.com/2014/11/26/us/physician-assisted-suicide-fast-facts/" TargetMode="External"/><Relationship Id="rId10" Type="http://schemas.openxmlformats.org/officeDocument/2006/relationships/hyperlink" Target="http://abcnews.go.com/Health/terri-schiavo-10-years-death-end-life-debate/story?id=30013571" TargetMode="External"/><Relationship Id="rId4" Type="http://schemas.openxmlformats.org/officeDocument/2006/relationships/hyperlink" Target="http://www.pewresearch.org/topics/death-and-dying/" TargetMode="External"/><Relationship Id="rId9" Type="http://schemas.openxmlformats.org/officeDocument/2006/relationships/hyperlink" Target="https://en.wikipedia.org/wiki/Terri_Schiavo_case"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rtl.org/assisted-suicide/fast-facts-assisted-suicide/" TargetMode="External"/><Relationship Id="rId3" Type="http://schemas.openxmlformats.org/officeDocument/2006/relationships/hyperlink" Target="http://time.com/4054178/right-die-doctor-california/" TargetMode="External"/><Relationship Id="rId7" Type="http://schemas.openxmlformats.org/officeDocument/2006/relationships/hyperlink" Target="http://www.nytimes.com/2007/03/21/opinion/21iht-edsokol.4978393.html" TargetMode="External"/><Relationship Id="rId2" Type="http://schemas.openxmlformats.org/officeDocument/2006/relationships/hyperlink" Target="http://time.com/3763521/terri-schiavo-right-to-die-brittany-maynard/" TargetMode="External"/><Relationship Id="rId1" Type="http://schemas.openxmlformats.org/officeDocument/2006/relationships/slideLayout" Target="../slideLayouts/slideLayout1.xml"/><Relationship Id="rId6" Type="http://schemas.openxmlformats.org/officeDocument/2006/relationships/hyperlink" Target="http://www.worldrtd.net/es/euthanasia-and-world" TargetMode="External"/><Relationship Id="rId11" Type="http://schemas.openxmlformats.org/officeDocument/2006/relationships/hyperlink" Target="https://www.rnw.org/archive/nine-myths-about-euthanasia-netherlands" TargetMode="External"/><Relationship Id="rId5" Type="http://schemas.openxmlformats.org/officeDocument/2006/relationships/hyperlink" Target="https://en.wikipedia.org/wiki/Voluntary_euthanasia" TargetMode="External"/><Relationship Id="rId10" Type="http://schemas.openxmlformats.org/officeDocument/2006/relationships/hyperlink" Target="http://listverse.com/2014/11/15/10-heartbreaking-right-to-die-cases/" TargetMode="External"/><Relationship Id="rId4" Type="http://schemas.openxmlformats.org/officeDocument/2006/relationships/hyperlink" Target="http://www.deathwithdignity.org/historyfacts/questions" TargetMode="External"/><Relationship Id="rId9" Type="http://schemas.openxmlformats.org/officeDocument/2006/relationships/hyperlink" Target="http://www.nytimes.com/roomfordebate/2014/10/06/expanding-the-right-to-di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immigration.procon.org/viewanswers.asp?questionID=00077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rmAutofit fontScale="90000"/>
          </a:bodyPr>
          <a:lstStyle/>
          <a:p>
            <a:r>
              <a:rPr lang="en-US" sz="2400" b="1" dirty="0" smtClean="0">
                <a:solidFill>
                  <a:srgbClr val="00B0F0"/>
                </a:solidFill>
              </a:rPr>
              <a:t>Euthanasia (physician-assisted suicide) should be legal in the United States.</a:t>
            </a:r>
            <a:endParaRPr lang="en-US" sz="2400" b="1" dirty="0">
              <a:solidFill>
                <a:srgbClr val="00B0F0"/>
              </a:solidFill>
            </a:endParaRPr>
          </a:p>
        </p:txBody>
      </p:sp>
      <p:sp>
        <p:nvSpPr>
          <p:cNvPr id="3" name="TextBox 2"/>
          <p:cNvSpPr txBox="1"/>
          <p:nvPr/>
        </p:nvSpPr>
        <p:spPr>
          <a:xfrm>
            <a:off x="0" y="5791200"/>
            <a:ext cx="9144000" cy="307777"/>
          </a:xfrm>
          <a:prstGeom prst="rect">
            <a:avLst/>
          </a:prstGeom>
          <a:noFill/>
        </p:spPr>
        <p:txBody>
          <a:bodyPr wrap="square" rtlCol="0">
            <a:spAutoFit/>
          </a:bodyPr>
          <a:lstStyle/>
          <a:p>
            <a:r>
              <a:rPr lang="en-US" sz="1400" dirty="0" smtClean="0"/>
              <a:t>This </a:t>
            </a:r>
            <a:r>
              <a:rPr lang="en-US" sz="1400" dirty="0" smtClean="0"/>
              <a:t>image is courtesy of dailymaverick.co.za</a:t>
            </a:r>
            <a:endParaRPr lang="en-US" sz="1400" dirty="0"/>
          </a:p>
        </p:txBody>
      </p:sp>
      <p:pic>
        <p:nvPicPr>
          <p:cNvPr id="1026" name="Picture 2" descr="http://www.dailymaverick.co.za/images/uploaded_images/article/andrea-euthanasia-subbed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3400"/>
            <a:ext cx="9144000" cy="53102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33399"/>
          </a:xfrm>
        </p:spPr>
        <p:txBody>
          <a:bodyPr>
            <a:noAutofit/>
          </a:bodyPr>
          <a:lstStyle/>
          <a:p>
            <a:r>
              <a:rPr lang="en-US" sz="2000" b="1" dirty="0" smtClean="0">
                <a:solidFill>
                  <a:srgbClr val="FF0000"/>
                </a:solidFill>
              </a:rPr>
              <a:t>Bias: </a:t>
            </a:r>
            <a:r>
              <a:rPr lang="en-US" sz="2000" b="1" dirty="0" smtClean="0">
                <a:solidFill>
                  <a:srgbClr val="00B050"/>
                </a:solidFill>
              </a:rPr>
              <a:t>Most Americans are against Euthanasia because we highly value life.</a:t>
            </a:r>
            <a:endParaRPr lang="en-US" sz="2000" b="1" dirty="0">
              <a:solidFill>
                <a:srgbClr val="00B050"/>
              </a:solidFill>
            </a:endParaRPr>
          </a:p>
        </p:txBody>
      </p:sp>
      <p:sp>
        <p:nvSpPr>
          <p:cNvPr id="3" name="TextBox 2"/>
          <p:cNvSpPr txBox="1"/>
          <p:nvPr/>
        </p:nvSpPr>
        <p:spPr>
          <a:xfrm>
            <a:off x="0" y="6629400"/>
            <a:ext cx="9144000" cy="800219"/>
          </a:xfrm>
          <a:prstGeom prst="rect">
            <a:avLst/>
          </a:prstGeom>
          <a:noFill/>
        </p:spPr>
        <p:txBody>
          <a:bodyPr wrap="square" rtlCol="0">
            <a:spAutoFit/>
          </a:bodyPr>
          <a:lstStyle/>
          <a:p>
            <a:r>
              <a:rPr lang="en-US" sz="1400" dirty="0" smtClean="0">
                <a:solidFill>
                  <a:prstClr val="black"/>
                </a:solidFill>
              </a:rPr>
              <a:t>This </a:t>
            </a:r>
            <a:r>
              <a:rPr lang="en-US" sz="1400" dirty="0">
                <a:solidFill>
                  <a:prstClr val="black"/>
                </a:solidFill>
              </a:rPr>
              <a:t>image is courtesy </a:t>
            </a:r>
            <a:r>
              <a:rPr lang="en-US" sz="1400" dirty="0" smtClean="0">
                <a:solidFill>
                  <a:prstClr val="black"/>
                </a:solidFill>
              </a:rPr>
              <a:t>of </a:t>
            </a:r>
            <a:r>
              <a:rPr lang="en-US" sz="1400" dirty="0" smtClean="0">
                <a:solidFill>
                  <a:prstClr val="black"/>
                </a:solidFill>
              </a:rPr>
              <a:t>alexschadenberg.blogspot.com</a:t>
            </a:r>
            <a:endParaRPr lang="en-US" sz="1400" dirty="0" smtClean="0">
              <a:solidFill>
                <a:prstClr val="black"/>
              </a:solidFill>
            </a:endParaRPr>
          </a:p>
          <a:p>
            <a:endParaRPr lang="en-US" sz="1400" dirty="0">
              <a:solidFill>
                <a:prstClr val="black"/>
              </a:solidFill>
            </a:endParaRPr>
          </a:p>
          <a:p>
            <a:endParaRPr lang="en-US" dirty="0">
              <a:solidFill>
                <a:prstClr val="black"/>
              </a:solidFill>
            </a:endParaRPr>
          </a:p>
        </p:txBody>
      </p:sp>
      <p:pic>
        <p:nvPicPr>
          <p:cNvPr id="40962" name="Picture 2" descr="http://1.bp.blogspot.com/-zwzVEdpWPs8/U7wbhPqnl_I/AAAAAAAASJc/2r2_bTXqE30/s1600/Euthanasia+live+without.jpg"/>
          <p:cNvPicPr>
            <a:picLocks noChangeAspect="1" noChangeArrowheads="1"/>
          </p:cNvPicPr>
          <p:nvPr/>
        </p:nvPicPr>
        <p:blipFill>
          <a:blip r:embed="rId2" cstate="print"/>
          <a:srcRect/>
          <a:stretch>
            <a:fillRect/>
          </a:stretch>
        </p:blipFill>
        <p:spPr bwMode="auto">
          <a:xfrm>
            <a:off x="2590800" y="457200"/>
            <a:ext cx="4114800" cy="6177306"/>
          </a:xfrm>
          <a:prstGeom prst="rect">
            <a:avLst/>
          </a:prstGeom>
          <a:noFill/>
        </p:spPr>
      </p:pic>
    </p:spTree>
    <p:extLst>
      <p:ext uri="{BB962C8B-B14F-4D97-AF65-F5344CB8AC3E}">
        <p14:creationId xmlns:p14="http://schemas.microsoft.com/office/powerpoint/2010/main" xmlns="" val="210135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1900" b="1" dirty="0" smtClean="0">
                <a:solidFill>
                  <a:srgbClr val="7030A0"/>
                </a:solidFill>
              </a:rPr>
              <a:t>Fact:</a:t>
            </a:r>
            <a:r>
              <a:rPr lang="en-US" sz="1900" b="1" dirty="0" smtClean="0">
                <a:solidFill>
                  <a:srgbClr val="FF0000"/>
                </a:solidFill>
              </a:rPr>
              <a:t> </a:t>
            </a:r>
            <a:r>
              <a:rPr lang="en-US" sz="1900" b="1" dirty="0" smtClean="0">
                <a:solidFill>
                  <a:srgbClr val="00B050"/>
                </a:solidFill>
              </a:rPr>
              <a:t>According to the latest Gallup poll, 7 out of 10 Americans support Euthanasia.</a:t>
            </a:r>
            <a:br>
              <a:rPr lang="en-US" sz="1900" b="1" dirty="0" smtClean="0">
                <a:solidFill>
                  <a:srgbClr val="00B050"/>
                </a:solidFill>
              </a:rPr>
            </a:br>
            <a:r>
              <a:rPr lang="en-US" sz="1400" b="1" dirty="0" smtClean="0">
                <a:solidFill>
                  <a:srgbClr val="00B050"/>
                </a:solidFill>
              </a:rPr>
              <a:t> http://www.gallup.com/poll/171704/seven-americans-back-euthanasia.aspx</a:t>
            </a:r>
            <a:endParaRPr lang="en-US" sz="1400" b="1" dirty="0">
              <a:solidFill>
                <a:srgbClr val="00B050"/>
              </a:solidFill>
            </a:endParaRPr>
          </a:p>
        </p:txBody>
      </p:sp>
      <p:sp>
        <p:nvSpPr>
          <p:cNvPr id="3" name="TextBox 2"/>
          <p:cNvSpPr txBox="1"/>
          <p:nvPr/>
        </p:nvSpPr>
        <p:spPr>
          <a:xfrm>
            <a:off x="0" y="5715000"/>
            <a:ext cx="9144000" cy="523220"/>
          </a:xfrm>
          <a:prstGeom prst="rect">
            <a:avLst/>
          </a:prstGeom>
          <a:noFill/>
        </p:spPr>
        <p:txBody>
          <a:bodyPr wrap="square" rtlCol="0">
            <a:spAutoFit/>
          </a:bodyPr>
          <a:lstStyle/>
          <a:p>
            <a:r>
              <a:rPr lang="en-US" sz="1400" dirty="0" smtClean="0">
                <a:solidFill>
                  <a:prstClr val="black"/>
                </a:solidFill>
              </a:rPr>
              <a:t>This </a:t>
            </a:r>
            <a:r>
              <a:rPr lang="en-US" sz="1400" dirty="0">
                <a:solidFill>
                  <a:prstClr val="black"/>
                </a:solidFill>
              </a:rPr>
              <a:t>image is courtesy </a:t>
            </a:r>
            <a:r>
              <a:rPr lang="en-US" sz="1400" dirty="0" smtClean="0">
                <a:solidFill>
                  <a:prstClr val="black"/>
                </a:solidFill>
              </a:rPr>
              <a:t>of </a:t>
            </a:r>
            <a:r>
              <a:rPr lang="en-US" sz="1400" dirty="0" smtClean="0">
                <a:solidFill>
                  <a:prstClr val="black"/>
                </a:solidFill>
              </a:rPr>
              <a:t>youtube.com</a:t>
            </a:r>
            <a:endParaRPr lang="en-US" sz="1400" dirty="0">
              <a:solidFill>
                <a:prstClr val="black"/>
              </a:solidFill>
            </a:endParaRPr>
          </a:p>
          <a:p>
            <a:endParaRPr lang="en-US" sz="1400" dirty="0">
              <a:solidFill>
                <a:prstClr val="black"/>
              </a:solidFill>
            </a:endParaRPr>
          </a:p>
        </p:txBody>
      </p:sp>
      <p:pic>
        <p:nvPicPr>
          <p:cNvPr id="4" name="Picture 2" descr="https://i.ytimg.com/vi/hssHdHGYlgM/maxresdefault.jpg"/>
          <p:cNvPicPr>
            <a:picLocks noChangeAspect="1" noChangeArrowheads="1"/>
          </p:cNvPicPr>
          <p:nvPr/>
        </p:nvPicPr>
        <p:blipFill>
          <a:blip r:embed="rId2" cstate="print"/>
          <a:srcRect/>
          <a:stretch>
            <a:fillRect/>
          </a:stretch>
        </p:blipFill>
        <p:spPr bwMode="auto">
          <a:xfrm>
            <a:off x="0" y="609600"/>
            <a:ext cx="9144000" cy="5138059"/>
          </a:xfrm>
          <a:prstGeom prst="rect">
            <a:avLst/>
          </a:prstGeom>
          <a:noFill/>
        </p:spPr>
      </p:pic>
    </p:spTree>
    <p:extLst>
      <p:ext uri="{BB962C8B-B14F-4D97-AF65-F5344CB8AC3E}">
        <p14:creationId xmlns:p14="http://schemas.microsoft.com/office/powerpoint/2010/main" xmlns="" val="2816563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The teacher will be the moderator.</a:t>
            </a:r>
            <a:endParaRPr lang="en-US" sz="2800" b="1" dirty="0">
              <a:solidFill>
                <a:srgbClr val="00B050"/>
              </a:solidFill>
            </a:endParaRPr>
          </a:p>
        </p:txBody>
      </p:sp>
      <p:sp>
        <p:nvSpPr>
          <p:cNvPr id="3" name="TextBox 2"/>
          <p:cNvSpPr txBox="1"/>
          <p:nvPr/>
        </p:nvSpPr>
        <p:spPr>
          <a:xfrm>
            <a:off x="0" y="6172200"/>
            <a:ext cx="9144000" cy="1169551"/>
          </a:xfrm>
          <a:prstGeom prst="rect">
            <a:avLst/>
          </a:prstGeom>
          <a:noFill/>
        </p:spPr>
        <p:txBody>
          <a:bodyPr wrap="square" rtlCol="0">
            <a:spAutoFit/>
          </a:bodyPr>
          <a:lstStyle/>
          <a:p>
            <a:r>
              <a:rPr lang="en-US" sz="1400" dirty="0" smtClean="0">
                <a:solidFill>
                  <a:srgbClr val="00B0F0"/>
                </a:solidFill>
              </a:rPr>
              <a:t>The job of the moderator is to speak clearly and to keep everyone on task in a respectful manner. The moderator introduces the debate topic and recognizes students to speak by alternating between “pro” and “con” students. </a:t>
            </a:r>
            <a:r>
              <a:rPr lang="en-US" sz="1400" dirty="0"/>
              <a:t>This image is courtesy </a:t>
            </a:r>
            <a:r>
              <a:rPr lang="en-US" sz="1400" dirty="0" smtClean="0"/>
              <a:t>of generalelection2010.com</a:t>
            </a:r>
          </a:p>
          <a:p>
            <a:endParaRPr lang="en-US" sz="1400" dirty="0"/>
          </a:p>
          <a:p>
            <a:endParaRPr lang="en-US" sz="1400" dirty="0">
              <a:solidFill>
                <a:srgbClr val="00B0F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09599"/>
            <a:ext cx="8610600" cy="54713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199"/>
          </a:xfrm>
        </p:spPr>
        <p:txBody>
          <a:bodyPr>
            <a:noAutofit/>
          </a:bodyPr>
          <a:lstStyle/>
          <a:p>
            <a:r>
              <a:rPr lang="en-US" sz="2800" b="1" dirty="0" smtClean="0">
                <a:solidFill>
                  <a:srgbClr val="00B050"/>
                </a:solidFill>
              </a:rPr>
              <a:t>Debate Rules:</a:t>
            </a:r>
            <a:endParaRPr lang="en-US" sz="2800" b="1" dirty="0">
              <a:solidFill>
                <a:srgbClr val="00B050"/>
              </a:solidFill>
            </a:endParaRPr>
          </a:p>
        </p:txBody>
      </p:sp>
      <p:sp>
        <p:nvSpPr>
          <p:cNvPr id="3" name="TextBox 2"/>
          <p:cNvSpPr txBox="1"/>
          <p:nvPr/>
        </p:nvSpPr>
        <p:spPr>
          <a:xfrm>
            <a:off x="0" y="457200"/>
            <a:ext cx="9144000" cy="461665"/>
          </a:xfrm>
          <a:prstGeom prst="rect">
            <a:avLst/>
          </a:prstGeom>
          <a:noFill/>
        </p:spPr>
        <p:txBody>
          <a:bodyPr wrap="square" rtlCol="0">
            <a:spAutoFit/>
          </a:bodyPr>
          <a:lstStyle/>
          <a:p>
            <a:r>
              <a:rPr lang="en-US" sz="2400" b="1" dirty="0" smtClean="0">
                <a:solidFill>
                  <a:srgbClr val="7030A0"/>
                </a:solidFill>
              </a:rPr>
              <a:t>Be polite, courteous, and respectful, and listen carefully to both sides. </a:t>
            </a:r>
            <a:endParaRPr lang="en-US" sz="2400" b="1"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914400"/>
            <a:ext cx="8153400" cy="5452911"/>
          </a:xfrm>
          <a:prstGeom prst="rect">
            <a:avLst/>
          </a:prstGeom>
        </p:spPr>
      </p:pic>
      <p:sp>
        <p:nvSpPr>
          <p:cNvPr id="5" name="TextBox 4"/>
          <p:cNvSpPr txBox="1"/>
          <p:nvPr/>
        </p:nvSpPr>
        <p:spPr>
          <a:xfrm flipH="1">
            <a:off x="0" y="6334780"/>
            <a:ext cx="9144000" cy="523220"/>
          </a:xfrm>
          <a:prstGeom prst="rect">
            <a:avLst/>
          </a:prstGeom>
          <a:noFill/>
        </p:spPr>
        <p:txBody>
          <a:bodyPr wrap="square" rtlCol="0">
            <a:spAutoFit/>
          </a:bodyPr>
          <a:lstStyle/>
          <a:p>
            <a:pPr algn="ctr"/>
            <a:r>
              <a:rPr lang="en-US" sz="1400" dirty="0" smtClean="0"/>
              <a:t>This image shows President Barack Obama and challenger Mitt Romney during a debate during the 2012 Presidential Campaign. This image is courtesy of  www.sfgate.com</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000" b="1" dirty="0" smtClean="0">
                <a:solidFill>
                  <a:srgbClr val="00B050"/>
                </a:solidFill>
              </a:rPr>
              <a:t>Each side will make two opening statements. They will include </a:t>
            </a:r>
            <a:r>
              <a:rPr lang="en-US" sz="2000" b="1" dirty="0" smtClean="0">
                <a:solidFill>
                  <a:schemeClr val="accent6">
                    <a:lumMod val="75000"/>
                  </a:schemeClr>
                </a:solidFill>
              </a:rPr>
              <a:t>both side’s opinion</a:t>
            </a:r>
            <a:r>
              <a:rPr lang="en-US" sz="2000" b="1" dirty="0" smtClean="0">
                <a:solidFill>
                  <a:srgbClr val="00B050"/>
                </a:solidFill>
              </a:rPr>
              <a:t>, and a brief overview of the supporting evidence for those opinions. </a:t>
            </a:r>
            <a:endParaRPr lang="en-US" sz="2000" b="1" dirty="0">
              <a:solidFill>
                <a:srgbClr val="00B050"/>
              </a:solidFill>
            </a:endParaRPr>
          </a:p>
        </p:txBody>
      </p:sp>
      <p:sp>
        <p:nvSpPr>
          <p:cNvPr id="3" name="TextBox 2"/>
          <p:cNvSpPr txBox="1"/>
          <p:nvPr/>
        </p:nvSpPr>
        <p:spPr>
          <a:xfrm>
            <a:off x="0" y="6269039"/>
            <a:ext cx="9144000" cy="738664"/>
          </a:xfrm>
          <a:prstGeom prst="rect">
            <a:avLst/>
          </a:prstGeom>
          <a:noFill/>
        </p:spPr>
        <p:txBody>
          <a:bodyPr wrap="square" rtlCol="0">
            <a:spAutoFit/>
          </a:bodyPr>
          <a:lstStyle/>
          <a:p>
            <a:r>
              <a:rPr lang="en-US" sz="1400" dirty="0" smtClean="0">
                <a:solidFill>
                  <a:srgbClr val="00B0F0"/>
                </a:solidFill>
              </a:rPr>
              <a:t>To understand an opponent’s weaknesses, one must understand their opinions and the source of their opinions.</a:t>
            </a:r>
            <a:r>
              <a:rPr lang="en-US" sz="1400" dirty="0"/>
              <a:t> This image is courtesy </a:t>
            </a:r>
            <a:r>
              <a:rPr lang="en-US" sz="1400" dirty="0" smtClean="0"/>
              <a:t>of </a:t>
            </a:r>
            <a:r>
              <a:rPr lang="en-US" sz="1400" dirty="0" err="1" smtClean="0"/>
              <a:t>savingmemoir.wordpress</a:t>
            </a:r>
            <a:endParaRPr lang="en-US" sz="1400" dirty="0"/>
          </a:p>
          <a:p>
            <a:endParaRPr lang="en-US" sz="1400" dirty="0">
              <a:solidFill>
                <a:srgbClr val="00B0F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6550" y="914400"/>
            <a:ext cx="8470900" cy="5257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both sides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pick someone to make a rebuttal to the other side’s opening statements.</a:t>
            </a:r>
            <a:r>
              <a:rPr lang="en-US" sz="1400" dirty="0" smtClean="0">
                <a:solidFill>
                  <a:prstClr val="black"/>
                </a:solidFill>
              </a:rPr>
              <a:t> </a:t>
            </a:r>
            <a:r>
              <a:rPr lang="en-US" sz="1400" dirty="0">
                <a:solidFill>
                  <a:prstClr val="black"/>
                </a:solidFill>
              </a:rPr>
              <a:t>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914399"/>
            <a:ext cx="8610600" cy="5118523"/>
          </a:xfrm>
          <a:prstGeom prst="rect">
            <a:avLst/>
          </a:prstGeom>
        </p:spPr>
      </p:pic>
    </p:spTree>
    <p:extLst>
      <p:ext uri="{BB962C8B-B14F-4D97-AF65-F5344CB8AC3E}">
        <p14:creationId xmlns="" xmlns:p14="http://schemas.microsoft.com/office/powerpoint/2010/main" val="3779369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solidFill>
                  <a:srgbClr val="00B050"/>
                </a:solidFill>
              </a:rPr>
              <a:t>Both sides will make</a:t>
            </a:r>
            <a:r>
              <a:rPr lang="en-US" sz="2200" b="1" dirty="0" smtClean="0">
                <a:solidFill>
                  <a:srgbClr val="FF0000"/>
                </a:solidFill>
              </a:rPr>
              <a:t> Rebuttals </a:t>
            </a:r>
            <a:r>
              <a:rPr lang="en-US" sz="2200" b="1" dirty="0" smtClean="0">
                <a:solidFill>
                  <a:srgbClr val="00B050"/>
                </a:solidFill>
              </a:rPr>
              <a:t>to the Opening Statements.</a:t>
            </a:r>
            <a:r>
              <a:rPr lang="en-US" sz="2200" b="1" dirty="0" smtClean="0">
                <a:solidFill>
                  <a:srgbClr val="FF0000"/>
                </a:solidFill>
              </a:rPr>
              <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pPr lvl="0"/>
            <a:r>
              <a:rPr lang="en-US" sz="1400" dirty="0">
                <a:solidFill>
                  <a:srgbClr val="00B0F0"/>
                </a:solidFill>
              </a:rPr>
              <a:t>During Rebuttal, a student should: A. Rebut a previous statement by an opponent </a:t>
            </a:r>
            <a:r>
              <a:rPr lang="en-US" sz="1400" b="1" dirty="0">
                <a:solidFill>
                  <a:srgbClr val="7030A0"/>
                </a:solidFill>
              </a:rPr>
              <a:t>OR</a:t>
            </a:r>
          </a:p>
          <a:p>
            <a:pPr lvl="0"/>
            <a:r>
              <a:rPr lang="en-US" sz="1400" dirty="0">
                <a:solidFill>
                  <a:srgbClr val="00B0F0"/>
                </a:solidFill>
              </a:rPr>
              <a:t>                                                               B. Ask a specific opponent a question about the opponent’s previous statement.</a:t>
            </a:r>
          </a:p>
          <a:p>
            <a:pPr lvl="0"/>
            <a:r>
              <a:rPr lang="en-US" sz="1400" dirty="0">
                <a:solidFill>
                  <a:srgbClr val="00B0F0"/>
                </a:solidFill>
              </a:rPr>
              <a:t> </a:t>
            </a:r>
            <a:r>
              <a:rPr lang="en-US" sz="1400" dirty="0">
                <a:solidFill>
                  <a:prstClr val="black"/>
                </a:solidFill>
              </a:rPr>
              <a:t>This image is courtesy of  </a:t>
            </a:r>
            <a:r>
              <a:rPr lang="en-US" sz="1400" dirty="0" smtClean="0">
                <a:solidFill>
                  <a:prstClr val="black"/>
                </a:solidFill>
              </a:rPr>
              <a:t>inanage.com.</a:t>
            </a:r>
            <a:endParaRPr lang="en-US" sz="1400" dirty="0">
              <a:solidFill>
                <a:prstClr val="black"/>
              </a:solidFill>
            </a:endParaRPr>
          </a:p>
        </p:txBody>
      </p:sp>
      <p:pic>
        <p:nvPicPr>
          <p:cNvPr id="6146" name="Picture 2" descr="E:\Teaching\History\Debates\LessonPlans\20152016\Debate\PropositionRebuttalCropp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838200"/>
            <a:ext cx="7315200" cy="52209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879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300" dirty="0" smtClean="0">
                <a:solidFill>
                  <a:srgbClr val="00B050"/>
                </a:solidFill>
              </a:rPr>
              <a:t>After a student speaks 2 times, they will not be allowed to speak again until everyone else on their team has had a chance to speak at least 1 time.</a:t>
            </a:r>
            <a:endParaRPr lang="en-US" sz="2300" b="1" dirty="0">
              <a:solidFill>
                <a:srgbClr val="00B050"/>
              </a:solidFill>
            </a:endParaRPr>
          </a:p>
        </p:txBody>
      </p:sp>
      <p:sp>
        <p:nvSpPr>
          <p:cNvPr id="3" name="TextBox 2"/>
          <p:cNvSpPr txBox="1"/>
          <p:nvPr/>
        </p:nvSpPr>
        <p:spPr>
          <a:xfrm>
            <a:off x="0" y="6472157"/>
            <a:ext cx="9067800" cy="523220"/>
          </a:xfrm>
          <a:prstGeom prst="rect">
            <a:avLst/>
          </a:prstGeom>
          <a:noFill/>
        </p:spPr>
        <p:txBody>
          <a:bodyPr wrap="square" rtlCol="0">
            <a:spAutoFit/>
          </a:bodyPr>
          <a:lstStyle/>
          <a:p>
            <a:r>
              <a:rPr lang="en-US" sz="1400" dirty="0"/>
              <a:t>This image is courtesy </a:t>
            </a:r>
            <a:r>
              <a:rPr lang="en-US" sz="1400" dirty="0" smtClean="0"/>
              <a:t>of www.quazoo.com</a:t>
            </a:r>
            <a:endParaRPr lang="en-US" sz="1400" dirty="0"/>
          </a:p>
          <a:p>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90599"/>
            <a:ext cx="8610600" cy="546135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t> </a:t>
            </a: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The Proposition side will make a Statement.</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pPr lvl="0"/>
            <a:r>
              <a:rPr lang="en-US" sz="1400" dirty="0">
                <a:solidFill>
                  <a:srgbClr val="00B0F0"/>
                </a:solidFill>
              </a:rPr>
              <a:t>These statements can: A. Rebut a previous statement, </a:t>
            </a:r>
          </a:p>
          <a:p>
            <a:pPr lvl="0"/>
            <a:r>
              <a:rPr lang="en-US" sz="1400" dirty="0">
                <a:solidFill>
                  <a:srgbClr val="00B0F0"/>
                </a:solidFill>
              </a:rPr>
              <a:t>                                          B. Make a fact based statement that you have already prepared.</a:t>
            </a:r>
          </a:p>
          <a:p>
            <a:pPr lvl="0"/>
            <a:r>
              <a:rPr lang="en-US" sz="1400" dirty="0">
                <a:solidFill>
                  <a:srgbClr val="00B0F0"/>
                </a:solidFill>
              </a:rPr>
              <a:t>                                          C. Tell a story/anecdote that you have already prepared.</a:t>
            </a:r>
          </a:p>
          <a:p>
            <a:pPr lvl="0"/>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066800"/>
            <a:ext cx="7162800" cy="48551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5860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The Opposition side will make Statement.</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pPr lvl="0"/>
            <a:r>
              <a:rPr lang="en-US" sz="1400" dirty="0">
                <a:solidFill>
                  <a:srgbClr val="00B0F0"/>
                </a:solidFill>
              </a:rPr>
              <a:t>These statements can: A. Rebut a previous statement, </a:t>
            </a:r>
          </a:p>
          <a:p>
            <a:pPr lvl="0"/>
            <a:r>
              <a:rPr lang="en-US" sz="1400" dirty="0">
                <a:solidFill>
                  <a:srgbClr val="00B0F0"/>
                </a:solidFill>
              </a:rPr>
              <a:t>                                          B. Make a fact based statement that you have already prepared.</a:t>
            </a:r>
          </a:p>
          <a:p>
            <a:pPr lvl="0"/>
            <a:r>
              <a:rPr lang="en-US" sz="1400" dirty="0">
                <a:solidFill>
                  <a:srgbClr val="00B0F0"/>
                </a:solidFill>
              </a:rPr>
              <a:t>                                          C. Tell a story/anecdote that you have already prepared.</a:t>
            </a:r>
          </a:p>
          <a:p>
            <a:pPr lvl="0"/>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4900" y="1143000"/>
            <a:ext cx="6934200" cy="47030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639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1999"/>
          </a:xfrm>
        </p:spPr>
        <p:txBody>
          <a:bodyPr>
            <a:normAutofit fontScale="90000"/>
          </a:bodyPr>
          <a:lstStyle/>
          <a:p>
            <a:r>
              <a:rPr lang="en-US" sz="2800" dirty="0" smtClean="0">
                <a:solidFill>
                  <a:srgbClr val="00B0F0"/>
                </a:solidFill>
              </a:rPr>
              <a:t>Euthanasia, sometimes called “mercy killing” is the act of putting someone to death painlessly, or allowing them to die.</a:t>
            </a:r>
            <a:endParaRPr lang="en-US" sz="2800" dirty="0">
              <a:solidFill>
                <a:srgbClr val="00B0F0"/>
              </a:solidFill>
            </a:endParaRP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smtClean="0">
                <a:solidFill>
                  <a:prstClr val="black"/>
                </a:solidFill>
              </a:rPr>
              <a:t>This </a:t>
            </a:r>
            <a:r>
              <a:rPr lang="en-US" sz="1400" dirty="0" smtClean="0">
                <a:solidFill>
                  <a:prstClr val="black"/>
                </a:solidFill>
              </a:rPr>
              <a:t>image is courtesy of </a:t>
            </a:r>
            <a:r>
              <a:rPr lang="en-US" sz="1400" dirty="0" smtClean="0">
                <a:solidFill>
                  <a:prstClr val="black"/>
                </a:solidFill>
              </a:rPr>
              <a:t>statisticbrain.com.</a:t>
            </a:r>
            <a:endParaRPr lang="en-US" sz="1400" dirty="0">
              <a:solidFill>
                <a:prstClr val="black"/>
              </a:solidFill>
            </a:endParaRPr>
          </a:p>
        </p:txBody>
      </p:sp>
      <p:pic>
        <p:nvPicPr>
          <p:cNvPr id="55298" name="Picture 2" descr="http://www.statisticbrain.com/wp-content/uploads/2012/03/euthanasia.jpg"/>
          <p:cNvPicPr>
            <a:picLocks noChangeAspect="1" noChangeArrowheads="1"/>
          </p:cNvPicPr>
          <p:nvPr/>
        </p:nvPicPr>
        <p:blipFill>
          <a:blip r:embed="rId2" cstate="print"/>
          <a:srcRect/>
          <a:stretch>
            <a:fillRect/>
          </a:stretch>
        </p:blipFill>
        <p:spPr bwMode="auto">
          <a:xfrm>
            <a:off x="533400" y="762000"/>
            <a:ext cx="8153400" cy="5836800"/>
          </a:xfrm>
          <a:prstGeom prst="rect">
            <a:avLst/>
          </a:prstGeom>
          <a:noFill/>
        </p:spPr>
      </p:pic>
    </p:spTree>
    <p:extLst>
      <p:ext uri="{BB962C8B-B14F-4D97-AF65-F5344CB8AC3E}">
        <p14:creationId xmlns:p14="http://schemas.microsoft.com/office/powerpoint/2010/main" xmlns="" val="2519924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solidFill>
                  <a:srgbClr val="00B0F0"/>
                </a:solidFill>
              </a:rPr>
              <a:t/>
            </a:r>
            <a:br>
              <a:rPr lang="en-US" sz="2200" b="1" dirty="0" smtClean="0">
                <a:solidFill>
                  <a:srgbClr val="00B0F0"/>
                </a:solidFill>
              </a:rPr>
            </a:br>
            <a:r>
              <a:rPr lang="en-US" sz="2200" b="1" dirty="0" smtClean="0">
                <a:solidFill>
                  <a:srgbClr val="00B050"/>
                </a:solidFill>
              </a:rPr>
              <a:t>The Proposition side will make a Statement.</a:t>
            </a:r>
            <a:br>
              <a:rPr lang="en-US" sz="2200" b="1" dirty="0" smtClean="0">
                <a:solidFill>
                  <a:srgbClr val="00B05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pPr lvl="0"/>
            <a:r>
              <a:rPr lang="en-US" sz="1400" dirty="0">
                <a:solidFill>
                  <a:srgbClr val="00B0F0"/>
                </a:solidFill>
              </a:rPr>
              <a:t>These statements can: A. Rebut a previous statement, </a:t>
            </a:r>
          </a:p>
          <a:p>
            <a:pPr lvl="0"/>
            <a:r>
              <a:rPr lang="en-US" sz="1400" dirty="0">
                <a:solidFill>
                  <a:srgbClr val="00B0F0"/>
                </a:solidFill>
              </a:rPr>
              <a:t>                                          B. Make a fact based statement that you have already prepared.</a:t>
            </a:r>
          </a:p>
          <a:p>
            <a:pPr lvl="0"/>
            <a:r>
              <a:rPr lang="en-US" sz="1400" dirty="0">
                <a:solidFill>
                  <a:srgbClr val="00B0F0"/>
                </a:solidFill>
              </a:rPr>
              <a:t>                                          C. Tell a story/anecdote that you have already prepared.</a:t>
            </a:r>
          </a:p>
          <a:p>
            <a:pPr lvl="0"/>
            <a:r>
              <a:rPr lang="en-US" sz="1400" dirty="0">
                <a:solidFill>
                  <a:prstClr val="black"/>
                </a:solidFill>
              </a:rPr>
              <a:t>This image is courtesy of  </a:t>
            </a:r>
            <a:r>
              <a:rPr lang="en-US" sz="1400" dirty="0" smtClean="0">
                <a:solidFill>
                  <a:prstClr val="black"/>
                </a:solidFill>
              </a:rPr>
              <a:t>abcgreatpix.com.</a:t>
            </a:r>
            <a:endParaRPr lang="en-US" sz="1400" dirty="0">
              <a:solidFill>
                <a:prstClr val="black"/>
              </a:solidFill>
            </a:endParaRPr>
          </a:p>
        </p:txBody>
      </p:sp>
      <p:pic>
        <p:nvPicPr>
          <p:cNvPr id="5122" name="Picture 2" descr="https://jwilliames.files.wordpress.com/2011/11/open-vs-closed-source-managed-services-debat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066800"/>
            <a:ext cx="7162800" cy="48551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5860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solidFill>
                  <a:srgbClr val="00B0F0"/>
                </a:solidFill>
              </a:rPr>
              <a:t/>
            </a:r>
            <a:br>
              <a:rPr lang="en-US" sz="2200" b="1" dirty="0" smtClean="0">
                <a:solidFill>
                  <a:srgbClr val="00B0F0"/>
                </a:solidFill>
              </a:rPr>
            </a:br>
            <a:r>
              <a:rPr lang="en-US" sz="2200" b="1" dirty="0" smtClean="0">
                <a:solidFill>
                  <a:srgbClr val="FF0000"/>
                </a:solidFill>
              </a:rPr>
              <a:t>The Opposition side will make Statement.</a:t>
            </a:r>
            <a:br>
              <a:rPr lang="en-US" sz="2200" b="1" dirty="0" smtClean="0">
                <a:solidFill>
                  <a:srgbClr val="FF0000"/>
                </a:solidFill>
              </a:rPr>
            </a:br>
            <a:r>
              <a:rPr lang="en-US" sz="2200" b="1" dirty="0" smtClean="0">
                <a:solidFill>
                  <a:srgbClr val="00B0F0"/>
                </a:solidFill>
              </a:rPr>
              <a:t>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pPr lvl="0"/>
            <a:r>
              <a:rPr lang="en-US" sz="1400" dirty="0">
                <a:solidFill>
                  <a:srgbClr val="00B0F0"/>
                </a:solidFill>
              </a:rPr>
              <a:t>These statements can: A. Rebut a previous statement, </a:t>
            </a:r>
          </a:p>
          <a:p>
            <a:pPr lvl="0"/>
            <a:r>
              <a:rPr lang="en-US" sz="1400" dirty="0">
                <a:solidFill>
                  <a:srgbClr val="00B0F0"/>
                </a:solidFill>
              </a:rPr>
              <a:t>                                          B. Make a fact based statement that you have already prepared.</a:t>
            </a:r>
          </a:p>
          <a:p>
            <a:pPr lvl="0"/>
            <a:r>
              <a:rPr lang="en-US" sz="1400" dirty="0">
                <a:solidFill>
                  <a:srgbClr val="00B0F0"/>
                </a:solidFill>
              </a:rPr>
              <a:t>                                          C. Tell a story/anecdote that you have already prepared.</a:t>
            </a:r>
          </a:p>
          <a:p>
            <a:pPr lvl="0"/>
            <a:r>
              <a:rPr lang="en-US" sz="1400" dirty="0">
                <a:solidFill>
                  <a:prstClr val="black"/>
                </a:solidFill>
              </a:rPr>
              <a:t>This image is courtesy of  keepcalm0matic.co.uk.</a:t>
            </a:r>
          </a:p>
        </p:txBody>
      </p:sp>
      <p:pic>
        <p:nvPicPr>
          <p:cNvPr id="7169" name="Picture 1" descr="E:\Teaching\History\Debates\LessonPlans\20152016\Debate\OppositionPulpitFiguresR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4900" y="1143000"/>
            <a:ext cx="6934200" cy="47030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6390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moderator will allow the students from both sides to “huddle” for 45 seconds before they respond to the statement.</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During the “huddle,” they will explain to each other the weaknesses of the other side, and what information that they must find to refute their opponent’s attack. They should choose who is going to make their rebuttal.</a:t>
            </a:r>
            <a:r>
              <a:rPr lang="en-US" sz="1400" dirty="0" smtClean="0">
                <a:solidFill>
                  <a:prstClr val="black"/>
                </a:solidFill>
              </a:rPr>
              <a:t> </a:t>
            </a:r>
            <a:r>
              <a:rPr lang="en-US" sz="1400" dirty="0">
                <a:solidFill>
                  <a:prstClr val="black"/>
                </a:solidFill>
              </a:rPr>
              <a:t>This image is courtesy </a:t>
            </a:r>
            <a:r>
              <a:rPr lang="en-US" sz="1400" dirty="0" smtClean="0">
                <a:solidFill>
                  <a:prstClr val="black"/>
                </a:solidFill>
              </a:rPr>
              <a:t>of  vistahumanities19.wikispaces.com</a:t>
            </a:r>
            <a:endParaRPr lang="en-US" sz="1400" dirty="0">
              <a:solidFill>
                <a:prstClr val="black"/>
              </a:solidFill>
            </a:endParaRPr>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914399"/>
            <a:ext cx="8610600" cy="5118523"/>
          </a:xfrm>
          <a:prstGeom prst="rect">
            <a:avLst/>
          </a:prstGeom>
        </p:spPr>
      </p:pic>
    </p:spTree>
    <p:extLst>
      <p:ext uri="{BB962C8B-B14F-4D97-AF65-F5344CB8AC3E}">
        <p14:creationId xmlns="" xmlns:p14="http://schemas.microsoft.com/office/powerpoint/2010/main" val="3779369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200" b="1" dirty="0" smtClean="0">
                <a:solidFill>
                  <a:srgbClr val="00B0F0"/>
                </a:solidFill>
              </a:rPr>
              <a:t/>
            </a:r>
            <a:br>
              <a:rPr lang="en-US" sz="2200" b="1" dirty="0" smtClean="0">
                <a:solidFill>
                  <a:srgbClr val="00B0F0"/>
                </a:solidFill>
              </a:rPr>
            </a:br>
            <a:r>
              <a:rPr lang="en-US" sz="2200" b="1" dirty="0">
                <a:solidFill>
                  <a:srgbClr val="00B0F0"/>
                </a:solidFill>
              </a:rPr>
              <a:t/>
            </a:r>
            <a:br>
              <a:rPr lang="en-US" sz="2200" b="1" dirty="0">
                <a:solidFill>
                  <a:srgbClr val="00B0F0"/>
                </a:solidFill>
              </a:rPr>
            </a:br>
            <a:r>
              <a:rPr lang="en-US" sz="2200" b="1" dirty="0" smtClean="0">
                <a:solidFill>
                  <a:srgbClr val="FF0000"/>
                </a:solidFill>
              </a:rPr>
              <a:t>Both sides will make rebuttals to the one minute statements.</a:t>
            </a:r>
            <a:br>
              <a:rPr lang="en-US" sz="2200" b="1" dirty="0" smtClean="0">
                <a:solidFill>
                  <a:srgbClr val="FF0000"/>
                </a:solidFill>
              </a:rPr>
            </a:br>
            <a:r>
              <a:rPr lang="en-US" sz="2200" b="1" dirty="0" smtClean="0">
                <a:solidFill>
                  <a:srgbClr val="00B0F0"/>
                </a:solidFill>
              </a:rPr>
              <a:t>The rebuttals will be for approximately 1 Minute.</a:t>
            </a:r>
            <a:br>
              <a:rPr lang="en-US" sz="2200" b="1" dirty="0" smtClean="0">
                <a:solidFill>
                  <a:srgbClr val="00B0F0"/>
                </a:solidFill>
              </a:rPr>
            </a:br>
            <a:r>
              <a:rPr lang="en-US" sz="2200" b="1" dirty="0" smtClean="0">
                <a:solidFill>
                  <a:srgbClr val="00B0F0"/>
                </a:solidFill>
              </a:rPr>
              <a:t/>
            </a:r>
            <a:br>
              <a:rPr lang="en-US" sz="2200" b="1" dirty="0" smtClean="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pPr lvl="0"/>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838200"/>
            <a:ext cx="4572000" cy="5329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4202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400" b="1" dirty="0" smtClean="0">
                <a:solidFill>
                  <a:srgbClr val="00B050"/>
                </a:solidFill>
              </a:rPr>
              <a:t>While both side speak, students should be taking notes </a:t>
            </a:r>
            <a:r>
              <a:rPr lang="en-US" sz="2400" b="1" dirty="0" smtClean="0">
                <a:solidFill>
                  <a:srgbClr val="7030A0"/>
                </a:solidFill>
              </a:rPr>
              <a:t>on the debate script</a:t>
            </a:r>
            <a:r>
              <a:rPr lang="en-US" sz="2400" b="1" dirty="0" smtClean="0">
                <a:solidFill>
                  <a:srgbClr val="00B050"/>
                </a:solidFill>
              </a:rPr>
              <a:t> to help them during the time when it is their turn to speak.</a:t>
            </a:r>
            <a:endParaRPr lang="en-US" sz="2400" b="1" dirty="0">
              <a:solidFill>
                <a:srgbClr val="00B050"/>
              </a:solidFill>
            </a:endParaRPr>
          </a:p>
        </p:txBody>
      </p:sp>
      <p:sp>
        <p:nvSpPr>
          <p:cNvPr id="3" name="TextBox 2"/>
          <p:cNvSpPr txBox="1"/>
          <p:nvPr/>
        </p:nvSpPr>
        <p:spPr>
          <a:xfrm>
            <a:off x="0" y="6119336"/>
            <a:ext cx="9144000" cy="954107"/>
          </a:xfrm>
          <a:prstGeom prst="rect">
            <a:avLst/>
          </a:prstGeom>
          <a:noFill/>
        </p:spPr>
        <p:txBody>
          <a:bodyPr wrap="square" rtlCol="0">
            <a:spAutoFit/>
          </a:bodyPr>
          <a:lstStyle/>
          <a:p>
            <a:r>
              <a:rPr lang="en-US" sz="1400" dirty="0" smtClean="0">
                <a:solidFill>
                  <a:srgbClr val="00B0F0"/>
                </a:solidFill>
              </a:rPr>
              <a:t>At this point, one should be taking notes to help you in your rebuttal, and to respond to the other side’s rebuttal. Keep your head down, do not show much emotion. Do not show your opponent how effective or laughable their arguments are.</a:t>
            </a:r>
            <a:r>
              <a:rPr lang="en-US" sz="1400" dirty="0" smtClean="0"/>
              <a:t> </a:t>
            </a:r>
            <a:r>
              <a:rPr lang="en-US" sz="1400" dirty="0"/>
              <a:t>This image is courtesy </a:t>
            </a:r>
            <a:r>
              <a:rPr lang="en-US" sz="1400" dirty="0" smtClean="0"/>
              <a:t>of hercampus.com.</a:t>
            </a:r>
            <a:endParaRPr lang="en-US" sz="1400" dirty="0"/>
          </a:p>
          <a:p>
            <a:endParaRPr lang="en-US" sz="1400" dirty="0">
              <a:solidFill>
                <a:srgbClr val="00B0F0"/>
              </a:solidFill>
            </a:endParaRPr>
          </a:p>
        </p:txBody>
      </p:sp>
      <p:pic>
        <p:nvPicPr>
          <p:cNvPr id="2050" name="Picture 2" descr="http://www.hercampus.com/sites/default/files/2014/10/05/note%20taking%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838200"/>
            <a:ext cx="8724900" cy="5234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5774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Use your Debate Scripts to understand exactly where we are in the debate, and what is being said in the debate.</a:t>
            </a:r>
            <a:endParaRPr lang="en-US" sz="2600" b="1" dirty="0">
              <a:solidFill>
                <a:srgbClr val="00B050"/>
              </a:solidFill>
            </a:endParaRPr>
          </a:p>
        </p:txBody>
      </p:sp>
      <p:sp>
        <p:nvSpPr>
          <p:cNvPr id="3" name="TextBox 2"/>
          <p:cNvSpPr txBox="1"/>
          <p:nvPr/>
        </p:nvSpPr>
        <p:spPr>
          <a:xfrm>
            <a:off x="0" y="6324600"/>
            <a:ext cx="9144000" cy="738664"/>
          </a:xfrm>
          <a:prstGeom prst="rect">
            <a:avLst/>
          </a:prstGeom>
          <a:noFill/>
        </p:spPr>
        <p:txBody>
          <a:bodyPr wrap="square" rtlCol="0">
            <a:spAutoFit/>
          </a:bodyPr>
          <a:lstStyle/>
          <a:p>
            <a:r>
              <a:rPr lang="en-US" sz="1400" dirty="0" smtClean="0">
                <a:solidFill>
                  <a:srgbClr val="00B0F0"/>
                </a:solidFill>
              </a:rPr>
              <a:t>The debate script shows step by step who is supposed to speak and when. First put your Name, Period, and Date on the script. </a:t>
            </a:r>
            <a:r>
              <a:rPr lang="en-US" sz="1400" dirty="0" smtClean="0"/>
              <a:t>This image was created by Mr. Robert </a:t>
            </a:r>
            <a:r>
              <a:rPr lang="en-US" sz="1400" dirty="0" err="1" smtClean="0"/>
              <a:t>Housch</a:t>
            </a:r>
            <a:r>
              <a:rPr lang="en-US" sz="1400" dirty="0" smtClean="0"/>
              <a:t>.</a:t>
            </a:r>
            <a:endParaRPr lang="en-US" sz="1400" dirty="0"/>
          </a:p>
          <a:p>
            <a:endParaRPr lang="en-US" sz="1400" dirty="0">
              <a:solidFill>
                <a:srgbClr val="00B0F0"/>
              </a:solidFill>
            </a:endParaRPr>
          </a:p>
        </p:txBody>
      </p:sp>
      <p:pic>
        <p:nvPicPr>
          <p:cNvPr id="8194" name="Picture 2" descr="W:\Teaching\History\Debates\LessonPlans\20152016\Debate\DebateScript1stPage.jpg"/>
          <p:cNvPicPr>
            <a:picLocks noChangeAspect="1" noChangeArrowheads="1"/>
          </p:cNvPicPr>
          <p:nvPr/>
        </p:nvPicPr>
        <p:blipFill>
          <a:blip r:embed="rId2" cstate="print"/>
          <a:srcRect/>
          <a:stretch>
            <a:fillRect/>
          </a:stretch>
        </p:blipFill>
        <p:spPr bwMode="auto">
          <a:xfrm>
            <a:off x="1752600" y="838200"/>
            <a:ext cx="5548122" cy="5486400"/>
          </a:xfrm>
          <a:prstGeom prst="rect">
            <a:avLst/>
          </a:prstGeom>
          <a:noFill/>
        </p:spPr>
      </p:pic>
    </p:spTree>
    <p:extLst>
      <p:ext uri="{BB962C8B-B14F-4D97-AF65-F5344CB8AC3E}">
        <p14:creationId xmlns:p14="http://schemas.microsoft.com/office/powerpoint/2010/main" xmlns="" val="3720024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1800" b="1" dirty="0" smtClean="0">
                <a:solidFill>
                  <a:srgbClr val="00B050"/>
                </a:solidFill>
              </a:rPr>
              <a:t>Write in the Proposition on your Debate Script:</a:t>
            </a:r>
            <a:br>
              <a:rPr lang="en-US" sz="1800" b="1" dirty="0" smtClean="0">
                <a:solidFill>
                  <a:srgbClr val="00B050"/>
                </a:solidFill>
              </a:rPr>
            </a:br>
            <a:r>
              <a:rPr lang="en-US" sz="1800" b="1" dirty="0" smtClean="0">
                <a:solidFill>
                  <a:srgbClr val="00B0F0"/>
                </a:solidFill>
              </a:rPr>
              <a:t>Euthanasia (physician-assisted suicide) should be legal in the United States.</a:t>
            </a:r>
            <a:endParaRPr lang="en-US" sz="1800" b="1" dirty="0">
              <a:solidFill>
                <a:srgbClr val="00B050"/>
              </a:solidFill>
            </a:endParaRPr>
          </a:p>
        </p:txBody>
      </p:sp>
      <p:sp>
        <p:nvSpPr>
          <p:cNvPr id="3" name="TextBox 2"/>
          <p:cNvSpPr txBox="1"/>
          <p:nvPr/>
        </p:nvSpPr>
        <p:spPr>
          <a:xfrm>
            <a:off x="0" y="6596390"/>
            <a:ext cx="9144000" cy="523220"/>
          </a:xfrm>
          <a:prstGeom prst="rect">
            <a:avLst/>
          </a:prstGeom>
          <a:noFill/>
        </p:spPr>
        <p:txBody>
          <a:bodyPr wrap="square" rtlCol="0">
            <a:spAutoFit/>
          </a:bodyPr>
          <a:lstStyle/>
          <a:p>
            <a:r>
              <a:rPr lang="en-US" sz="1400" dirty="0" smtClean="0">
                <a:solidFill>
                  <a:srgbClr val="00B0F0"/>
                </a:solidFill>
              </a:rPr>
              <a:t>Then circle if you are on the Proposition side, or on the Opposition side. </a:t>
            </a:r>
            <a:r>
              <a:rPr lang="en-US" sz="1400" dirty="0" smtClean="0"/>
              <a:t>This image was created by Mr. Robert </a:t>
            </a:r>
            <a:r>
              <a:rPr lang="en-US" sz="1400" dirty="0" err="1" smtClean="0"/>
              <a:t>Housch</a:t>
            </a:r>
            <a:r>
              <a:rPr lang="en-US" sz="1400" dirty="0" smtClean="0"/>
              <a:t>.</a:t>
            </a:r>
            <a:endParaRPr lang="en-US" sz="1400" dirty="0"/>
          </a:p>
          <a:p>
            <a:endParaRPr lang="en-US" sz="1400" dirty="0">
              <a:solidFill>
                <a:srgbClr val="00B0F0"/>
              </a:solidFill>
            </a:endParaRPr>
          </a:p>
        </p:txBody>
      </p:sp>
      <p:pic>
        <p:nvPicPr>
          <p:cNvPr id="44033" name="Picture 1" descr="W:\Teaching\History\Debates\LessonPlans\20152016\Debate\DebateScript1stPage.jpg"/>
          <p:cNvPicPr>
            <a:picLocks noChangeAspect="1" noChangeArrowheads="1"/>
          </p:cNvPicPr>
          <p:nvPr/>
        </p:nvPicPr>
        <p:blipFill>
          <a:blip r:embed="rId2" cstate="print"/>
          <a:srcRect/>
          <a:stretch>
            <a:fillRect/>
          </a:stretch>
        </p:blipFill>
        <p:spPr bwMode="auto">
          <a:xfrm>
            <a:off x="1676400" y="762000"/>
            <a:ext cx="5910263" cy="5844512"/>
          </a:xfrm>
          <a:prstGeom prst="rect">
            <a:avLst/>
          </a:prstGeom>
          <a:noFill/>
        </p:spPr>
      </p:pic>
    </p:spTree>
    <p:extLst>
      <p:ext uri="{BB962C8B-B14F-4D97-AF65-F5344CB8AC3E}">
        <p14:creationId xmlns:p14="http://schemas.microsoft.com/office/powerpoint/2010/main" xmlns="" val="3720024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1900" b="1" dirty="0" smtClean="0">
                <a:solidFill>
                  <a:srgbClr val="00B050"/>
                </a:solidFill>
              </a:rPr>
              <a:t>When you are instructed, you will meet with your group and discuss who is </a:t>
            </a:r>
            <a:br>
              <a:rPr lang="en-US" sz="1900" b="1" dirty="0" smtClean="0">
                <a:solidFill>
                  <a:srgbClr val="00B050"/>
                </a:solidFill>
              </a:rPr>
            </a:br>
            <a:r>
              <a:rPr lang="en-US" sz="1900" b="1" dirty="0" smtClean="0">
                <a:solidFill>
                  <a:srgbClr val="00B050"/>
                </a:solidFill>
              </a:rPr>
              <a:t>doing what task, Opening Statement, Closing Statement, etc… and what you will cover.</a:t>
            </a:r>
            <a:endParaRPr lang="en-US" sz="1900" b="1" dirty="0">
              <a:solidFill>
                <a:srgbClr val="00B050"/>
              </a:solidFill>
            </a:endParaRPr>
          </a:p>
        </p:txBody>
      </p:sp>
      <p:sp>
        <p:nvSpPr>
          <p:cNvPr id="3" name="TextBox 2"/>
          <p:cNvSpPr txBox="1"/>
          <p:nvPr/>
        </p:nvSpPr>
        <p:spPr>
          <a:xfrm>
            <a:off x="0" y="6400800"/>
            <a:ext cx="9144000" cy="738664"/>
          </a:xfrm>
          <a:prstGeom prst="rect">
            <a:avLst/>
          </a:prstGeom>
          <a:noFill/>
        </p:spPr>
        <p:txBody>
          <a:bodyPr wrap="square" rtlCol="0">
            <a:spAutoFit/>
          </a:bodyPr>
          <a:lstStyle/>
          <a:p>
            <a:r>
              <a:rPr lang="en-US" sz="1400" dirty="0" smtClean="0">
                <a:solidFill>
                  <a:srgbClr val="00B0F0"/>
                </a:solidFill>
              </a:rPr>
              <a:t>Write a summary of your statements in the box which is labeled “summarize.” </a:t>
            </a:r>
            <a:r>
              <a:rPr lang="en-US" sz="1400" dirty="0" smtClean="0"/>
              <a:t>This image was created by Mr. Robert </a:t>
            </a:r>
            <a:r>
              <a:rPr lang="en-US" sz="1400" dirty="0" err="1" smtClean="0"/>
              <a:t>Housch</a:t>
            </a:r>
            <a:r>
              <a:rPr lang="en-US" sz="1400" dirty="0" smtClean="0"/>
              <a:t>.</a:t>
            </a:r>
            <a:endParaRPr lang="en-US" sz="1400" dirty="0"/>
          </a:p>
          <a:p>
            <a:endParaRPr lang="en-US" sz="1400" dirty="0">
              <a:solidFill>
                <a:srgbClr val="00B0F0"/>
              </a:solidFill>
            </a:endParaRPr>
          </a:p>
        </p:txBody>
      </p:sp>
      <p:pic>
        <p:nvPicPr>
          <p:cNvPr id="43009" name="Picture 1" descr="W:\Teaching\History\Debates\LessonPlans\20152016\Debate\DebateScript1stPage.jpg"/>
          <p:cNvPicPr>
            <a:picLocks noChangeAspect="1" noChangeArrowheads="1"/>
          </p:cNvPicPr>
          <p:nvPr/>
        </p:nvPicPr>
        <p:blipFill>
          <a:blip r:embed="rId2" cstate="print"/>
          <a:srcRect/>
          <a:stretch>
            <a:fillRect/>
          </a:stretch>
        </p:blipFill>
        <p:spPr bwMode="auto">
          <a:xfrm>
            <a:off x="1676400" y="762000"/>
            <a:ext cx="5715000" cy="5651421"/>
          </a:xfrm>
          <a:prstGeom prst="rect">
            <a:avLst/>
          </a:prstGeom>
          <a:noFill/>
        </p:spPr>
      </p:pic>
    </p:spTree>
    <p:extLst>
      <p:ext uri="{BB962C8B-B14F-4D97-AF65-F5344CB8AC3E}">
        <p14:creationId xmlns:p14="http://schemas.microsoft.com/office/powerpoint/2010/main" xmlns="" val="3720024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1800" b="1" dirty="0" smtClean="0">
                <a:solidFill>
                  <a:srgbClr val="00B050"/>
                </a:solidFill>
              </a:rPr>
              <a:t>While someone is speaking, write on your debate script in the box labeled </a:t>
            </a:r>
            <a:r>
              <a:rPr lang="en-US" sz="1800" b="1" dirty="0" smtClean="0">
                <a:solidFill>
                  <a:srgbClr val="7030A0"/>
                </a:solidFill>
              </a:rPr>
              <a:t>“Speaker” who is speaking</a:t>
            </a:r>
            <a:r>
              <a:rPr lang="en-US" sz="1800" b="1" dirty="0" smtClean="0">
                <a:solidFill>
                  <a:srgbClr val="00B050"/>
                </a:solidFill>
              </a:rPr>
              <a:t>, and in the box labeled </a:t>
            </a:r>
            <a:r>
              <a:rPr lang="en-US" sz="1800" b="1" dirty="0" smtClean="0">
                <a:solidFill>
                  <a:srgbClr val="7030A0"/>
                </a:solidFill>
              </a:rPr>
              <a:t>“Summarize” a brief description of what they said</a:t>
            </a:r>
            <a:r>
              <a:rPr lang="en-US" sz="1800" b="1" dirty="0" smtClean="0">
                <a:solidFill>
                  <a:srgbClr val="00B050"/>
                </a:solidFill>
              </a:rPr>
              <a:t>.</a:t>
            </a:r>
            <a:endParaRPr lang="en-US" sz="1800" b="1" dirty="0">
              <a:solidFill>
                <a:srgbClr val="00B050"/>
              </a:solidFill>
            </a:endParaRPr>
          </a:p>
        </p:txBody>
      </p:sp>
      <p:sp>
        <p:nvSpPr>
          <p:cNvPr id="3" name="TextBox 2"/>
          <p:cNvSpPr txBox="1"/>
          <p:nvPr/>
        </p:nvSpPr>
        <p:spPr>
          <a:xfrm>
            <a:off x="0" y="6596390"/>
            <a:ext cx="9144000" cy="523220"/>
          </a:xfrm>
          <a:prstGeom prst="rect">
            <a:avLst/>
          </a:prstGeom>
          <a:noFill/>
        </p:spPr>
        <p:txBody>
          <a:bodyPr wrap="square" rtlCol="0">
            <a:spAutoFit/>
          </a:bodyPr>
          <a:lstStyle/>
          <a:p>
            <a:r>
              <a:rPr lang="en-US" sz="1400" dirty="0" smtClean="0">
                <a:solidFill>
                  <a:srgbClr val="00B0F0"/>
                </a:solidFill>
              </a:rPr>
              <a:t>When someone is speaking, you should be constantly writing on the script. </a:t>
            </a:r>
            <a:r>
              <a:rPr lang="en-US" sz="1400" dirty="0" smtClean="0"/>
              <a:t>This image was created by Mr. Robert </a:t>
            </a:r>
            <a:r>
              <a:rPr lang="en-US" sz="1400" dirty="0" err="1" smtClean="0"/>
              <a:t>Housch</a:t>
            </a:r>
            <a:r>
              <a:rPr lang="en-US" sz="1400" dirty="0" smtClean="0"/>
              <a:t>.</a:t>
            </a:r>
            <a:endParaRPr lang="en-US" sz="1400" dirty="0"/>
          </a:p>
          <a:p>
            <a:endParaRPr lang="en-US" sz="1400" dirty="0">
              <a:solidFill>
                <a:srgbClr val="00B0F0"/>
              </a:solidFill>
            </a:endParaRPr>
          </a:p>
        </p:txBody>
      </p:sp>
      <p:pic>
        <p:nvPicPr>
          <p:cNvPr id="8193" name="Picture 1" descr="W:\Teaching\History\Debates\LessonPlans\20152016\Debate\DebateScript1stPage.jpg"/>
          <p:cNvPicPr>
            <a:picLocks noChangeAspect="1" noChangeArrowheads="1"/>
          </p:cNvPicPr>
          <p:nvPr/>
        </p:nvPicPr>
        <p:blipFill>
          <a:blip r:embed="rId2" cstate="print"/>
          <a:srcRect/>
          <a:stretch>
            <a:fillRect/>
          </a:stretch>
        </p:blipFill>
        <p:spPr bwMode="auto">
          <a:xfrm>
            <a:off x="1600200" y="838200"/>
            <a:ext cx="5867400" cy="5816631"/>
          </a:xfrm>
          <a:prstGeom prst="rect">
            <a:avLst/>
          </a:prstGeom>
          <a:noFill/>
        </p:spPr>
      </p:pic>
    </p:spTree>
    <p:extLst>
      <p:ext uri="{BB962C8B-B14F-4D97-AF65-F5344CB8AC3E}">
        <p14:creationId xmlns:p14="http://schemas.microsoft.com/office/powerpoint/2010/main" xmlns="" val="3720024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debate ends with closing statements from both sides.</a:t>
            </a:r>
            <a:endParaRPr lang="en-US" sz="2600" b="1" dirty="0">
              <a:solidFill>
                <a:srgbClr val="00B050"/>
              </a:solidFill>
            </a:endParaRPr>
          </a:p>
        </p:txBody>
      </p:sp>
      <p:sp>
        <p:nvSpPr>
          <p:cNvPr id="3" name="TextBox 2"/>
          <p:cNvSpPr txBox="1"/>
          <p:nvPr/>
        </p:nvSpPr>
        <p:spPr>
          <a:xfrm>
            <a:off x="0" y="6073170"/>
            <a:ext cx="9144000" cy="954107"/>
          </a:xfrm>
          <a:prstGeom prst="rect">
            <a:avLst/>
          </a:prstGeom>
          <a:noFill/>
        </p:spPr>
        <p:txBody>
          <a:bodyPr wrap="square" rtlCol="0">
            <a:spAutoFit/>
          </a:bodyPr>
          <a:lstStyle/>
          <a:p>
            <a:r>
              <a:rPr lang="en-US" sz="1400" dirty="0" smtClean="0">
                <a:solidFill>
                  <a:srgbClr val="00B0F0"/>
                </a:solidFill>
              </a:rPr>
              <a:t>The “Proposition” side speaks first, followed by the “Opposition” side. In the final huddle, the students will decide which student will represent them by giving the closing statement for their side.</a:t>
            </a:r>
            <a:r>
              <a:rPr lang="en-US" sz="1400" dirty="0"/>
              <a:t> This image is courtesy </a:t>
            </a:r>
            <a:r>
              <a:rPr lang="en-US" sz="1400" dirty="0" smtClean="0"/>
              <a:t>of www2.humboldteducation.com</a:t>
            </a:r>
            <a:endParaRPr lang="en-US" sz="1400" dirty="0"/>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50" y="838199"/>
            <a:ext cx="8953500" cy="50292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000" dirty="0" smtClean="0">
                <a:solidFill>
                  <a:srgbClr val="00B0F0"/>
                </a:solidFill>
              </a:rPr>
              <a:t>Sometimes </a:t>
            </a:r>
            <a:r>
              <a:rPr lang="en-US" sz="2000" dirty="0" smtClean="0">
                <a:solidFill>
                  <a:srgbClr val="00B0F0"/>
                </a:solidFill>
              </a:rPr>
              <a:t>euthanasia </a:t>
            </a:r>
            <a:r>
              <a:rPr lang="en-US" sz="2000" dirty="0" smtClean="0">
                <a:solidFill>
                  <a:srgbClr val="00B0F0"/>
                </a:solidFill>
              </a:rPr>
              <a:t>is accomplished by withholding extreme medical measures, such as a person suffering from an incurable, especially a painful, disease of condition.</a:t>
            </a:r>
            <a:endParaRPr lang="en-US" sz="2000" dirty="0">
              <a:solidFill>
                <a:srgbClr val="00B0F0"/>
              </a:solidFill>
            </a:endParaRP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smtClean="0">
                <a:solidFill>
                  <a:prstClr val="black"/>
                </a:solidFill>
              </a:rPr>
              <a:t>This image is courtesy of </a:t>
            </a:r>
            <a:r>
              <a:rPr lang="en-US" sz="1400" dirty="0" smtClean="0">
                <a:solidFill>
                  <a:prstClr val="black"/>
                </a:solidFill>
              </a:rPr>
              <a:t>huffingtonpost.ca.</a:t>
            </a:r>
            <a:endParaRPr lang="en-US" sz="1400" dirty="0">
              <a:solidFill>
                <a:prstClr val="black"/>
              </a:solidFill>
            </a:endParaRPr>
          </a:p>
        </p:txBody>
      </p:sp>
      <p:pic>
        <p:nvPicPr>
          <p:cNvPr id="54274" name="Picture 2" descr="http://i.huffpost.com/gen/1020916/images/o-RIGHT-TO-DIE-facebook.jpg"/>
          <p:cNvPicPr>
            <a:picLocks noChangeAspect="1" noChangeArrowheads="1"/>
          </p:cNvPicPr>
          <p:nvPr/>
        </p:nvPicPr>
        <p:blipFill>
          <a:blip r:embed="rId2" cstate="print"/>
          <a:srcRect/>
          <a:stretch>
            <a:fillRect/>
          </a:stretch>
        </p:blipFill>
        <p:spPr bwMode="auto">
          <a:xfrm>
            <a:off x="228600" y="762000"/>
            <a:ext cx="8724898" cy="5816600"/>
          </a:xfrm>
          <a:prstGeom prst="rect">
            <a:avLst/>
          </a:prstGeom>
          <a:noFill/>
        </p:spPr>
      </p:pic>
    </p:spTree>
    <p:extLst>
      <p:ext uri="{BB962C8B-B14F-4D97-AF65-F5344CB8AC3E}">
        <p14:creationId xmlns:p14="http://schemas.microsoft.com/office/powerpoint/2010/main" xmlns="" val="2519924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smtClean="0">
                <a:solidFill>
                  <a:srgbClr val="00B050"/>
                </a:solidFill>
              </a:rPr>
              <a:t>The closing statement (approximately 3 minutes) should restate the opinions with strong supporting evidence.</a:t>
            </a:r>
            <a:endParaRPr lang="en-US" sz="2600" b="1" dirty="0">
              <a:solidFill>
                <a:srgbClr val="00B050"/>
              </a:solidFill>
            </a:endParaRPr>
          </a:p>
        </p:txBody>
      </p:sp>
      <p:sp>
        <p:nvSpPr>
          <p:cNvPr id="3" name="TextBox 2"/>
          <p:cNvSpPr txBox="1"/>
          <p:nvPr/>
        </p:nvSpPr>
        <p:spPr>
          <a:xfrm>
            <a:off x="0" y="6148850"/>
            <a:ext cx="9144000" cy="954107"/>
          </a:xfrm>
          <a:prstGeom prst="rect">
            <a:avLst/>
          </a:prstGeom>
          <a:noFill/>
        </p:spPr>
        <p:txBody>
          <a:bodyPr wrap="square" rtlCol="0">
            <a:spAutoFit/>
          </a:bodyPr>
          <a:lstStyle/>
          <a:p>
            <a:r>
              <a:rPr lang="en-US" sz="1400" dirty="0" smtClean="0">
                <a:solidFill>
                  <a:srgbClr val="00B0F0"/>
                </a:solidFill>
              </a:rPr>
              <a:t>You will restate your side’s opinion, not the opposition’s opinion. Each student should have a statement ready in case they are called upon to make either an opening statement or a closing statement if those people previously assigned those positions are not present during </a:t>
            </a:r>
            <a:r>
              <a:rPr lang="en-US" sz="1400" smtClean="0">
                <a:solidFill>
                  <a:srgbClr val="00B0F0"/>
                </a:solidFill>
              </a:rPr>
              <a:t>the debate..</a:t>
            </a:r>
            <a:r>
              <a:rPr lang="en-US" sz="1400" smtClean="0"/>
              <a:t> </a:t>
            </a:r>
            <a:r>
              <a:rPr lang="en-US" sz="1400" dirty="0"/>
              <a:t>This image is courtesy </a:t>
            </a:r>
            <a:r>
              <a:rPr lang="en-US" sz="1400" dirty="0" smtClean="0"/>
              <a:t>of enfe2012bioteca.wikispaces.com</a:t>
            </a:r>
            <a:endParaRPr lang="en-US" sz="1400" dirty="0"/>
          </a:p>
          <a:p>
            <a:endParaRPr lang="en-US" sz="1400" dirty="0">
              <a:solidFill>
                <a:srgbClr val="00B0F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900" y="838199"/>
            <a:ext cx="7696200" cy="533840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300" b="1" dirty="0" smtClean="0">
                <a:solidFill>
                  <a:srgbClr val="00B050"/>
                </a:solidFill>
              </a:rPr>
              <a:t>The students will objectively vote on who they believe won the debate.</a:t>
            </a:r>
            <a:endParaRPr lang="en-US" sz="2300" b="1" dirty="0">
              <a:solidFill>
                <a:srgbClr val="00B050"/>
              </a:solidFill>
            </a:endParaRPr>
          </a:p>
        </p:txBody>
      </p:sp>
      <p:sp>
        <p:nvSpPr>
          <p:cNvPr id="3" name="TextBox 2"/>
          <p:cNvSpPr txBox="1"/>
          <p:nvPr/>
        </p:nvSpPr>
        <p:spPr>
          <a:xfrm>
            <a:off x="0" y="6255391"/>
            <a:ext cx="9144000" cy="738664"/>
          </a:xfrm>
          <a:prstGeom prst="rect">
            <a:avLst/>
          </a:prstGeom>
          <a:noFill/>
        </p:spPr>
        <p:txBody>
          <a:bodyPr wrap="square" rtlCol="0">
            <a:spAutoFit/>
          </a:bodyPr>
          <a:lstStyle/>
          <a:p>
            <a:r>
              <a:rPr lang="en-US" sz="1400" dirty="0" smtClean="0">
                <a:solidFill>
                  <a:srgbClr val="00B0F0"/>
                </a:solidFill>
              </a:rPr>
              <a:t>Notice we are not saying who is right or wrong, but who we believe won the debate.			              </a:t>
            </a:r>
            <a:r>
              <a:rPr lang="en-US" sz="1400" dirty="0" smtClean="0"/>
              <a:t> </a:t>
            </a:r>
            <a:r>
              <a:rPr lang="en-US" sz="1400" dirty="0"/>
              <a:t>This image is courtesy </a:t>
            </a:r>
            <a:r>
              <a:rPr lang="en-US" sz="1400" dirty="0" smtClean="0"/>
              <a:t>of www.satirecartoonists.com</a:t>
            </a:r>
            <a:endParaRPr lang="en-US" sz="1400" dirty="0"/>
          </a:p>
          <a:p>
            <a:r>
              <a:rPr lang="en-US" sz="1400" dirty="0" smtClean="0">
                <a:solidFill>
                  <a:srgbClr val="00B0F0"/>
                </a:solidFill>
              </a:rPr>
              <a:t> </a:t>
            </a:r>
            <a:endParaRPr lang="en-US" sz="1400" dirty="0">
              <a:solidFill>
                <a:srgbClr val="00B0F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685800"/>
            <a:ext cx="8153400" cy="557321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000" b="1" dirty="0" smtClean="0">
                <a:solidFill>
                  <a:srgbClr val="00B050"/>
                </a:solidFill>
              </a:rPr>
              <a:t>The judges/moderators will objectively vote on who they believe won the debate.</a:t>
            </a:r>
            <a:endParaRPr lang="en-US" sz="2000" b="1" dirty="0">
              <a:solidFill>
                <a:srgbClr val="00B050"/>
              </a:solidFill>
            </a:endParaRPr>
          </a:p>
        </p:txBody>
      </p:sp>
      <p:sp>
        <p:nvSpPr>
          <p:cNvPr id="3" name="TextBox 2"/>
          <p:cNvSpPr txBox="1"/>
          <p:nvPr/>
        </p:nvSpPr>
        <p:spPr>
          <a:xfrm>
            <a:off x="0" y="6255391"/>
            <a:ext cx="9144000" cy="738664"/>
          </a:xfrm>
          <a:prstGeom prst="rect">
            <a:avLst/>
          </a:prstGeom>
          <a:noFill/>
        </p:spPr>
        <p:txBody>
          <a:bodyPr wrap="square" rtlCol="0">
            <a:spAutoFit/>
          </a:bodyPr>
          <a:lstStyle/>
          <a:p>
            <a:r>
              <a:rPr lang="en-US" sz="1400" dirty="0" smtClean="0">
                <a:solidFill>
                  <a:srgbClr val="00B0F0"/>
                </a:solidFill>
              </a:rPr>
              <a:t>Notice we are not saying who is right or wrong, but who we believe won the debate.			              </a:t>
            </a:r>
            <a:r>
              <a:rPr lang="en-US" sz="1400" dirty="0" smtClean="0">
                <a:solidFill>
                  <a:prstClr val="black"/>
                </a:solidFill>
              </a:rPr>
              <a:t> </a:t>
            </a:r>
            <a:r>
              <a:rPr lang="en-US" sz="1400" dirty="0">
                <a:solidFill>
                  <a:prstClr val="black"/>
                </a:solidFill>
              </a:rPr>
              <a:t>This image is courtesy </a:t>
            </a:r>
            <a:r>
              <a:rPr lang="en-US" sz="1400" dirty="0" smtClean="0">
                <a:solidFill>
                  <a:prstClr val="black"/>
                </a:solidFill>
              </a:rPr>
              <a:t>of mannuhn.deviantart.com.</a:t>
            </a:r>
            <a:endParaRPr lang="en-US" sz="1400" dirty="0">
              <a:solidFill>
                <a:prstClr val="black"/>
              </a:solidFill>
            </a:endParaRPr>
          </a:p>
          <a:p>
            <a:r>
              <a:rPr lang="en-US" sz="1400" dirty="0" smtClean="0">
                <a:solidFill>
                  <a:srgbClr val="00B0F0"/>
                </a:solidFill>
              </a:rPr>
              <a:t> </a:t>
            </a:r>
            <a:endParaRPr lang="en-US" sz="1400" dirty="0">
              <a:solidFill>
                <a:srgbClr val="00B0F0"/>
              </a:solidFill>
            </a:endParaRPr>
          </a:p>
        </p:txBody>
      </p:sp>
      <p:pic>
        <p:nvPicPr>
          <p:cNvPr id="2050" name="Picture 2" descr="http://orig11.deviantart.net/ae22/f/2010/262/e/4/who__s_awesome__by_mahnnuh-d2z1k3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609599"/>
            <a:ext cx="7010400" cy="5602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3569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600"/>
          </a:xfrm>
        </p:spPr>
        <p:txBody>
          <a:bodyPr>
            <a:noAutofit/>
          </a:bodyPr>
          <a:lstStyle/>
          <a:p>
            <a:r>
              <a:rPr lang="en-US" sz="2300" b="1" dirty="0" smtClean="0">
                <a:solidFill>
                  <a:srgbClr val="00B050"/>
                </a:solidFill>
              </a:rPr>
              <a:t>Your final grade for the debate will be placed on the Debate Rubric.</a:t>
            </a:r>
            <a:endParaRPr lang="en-US" sz="2300" b="1" dirty="0">
              <a:solidFill>
                <a:srgbClr val="00B050"/>
              </a:solidFill>
            </a:endParaRPr>
          </a:p>
        </p:txBody>
      </p:sp>
      <p:sp>
        <p:nvSpPr>
          <p:cNvPr id="3" name="TextBox 2"/>
          <p:cNvSpPr txBox="1"/>
          <p:nvPr/>
        </p:nvSpPr>
        <p:spPr>
          <a:xfrm>
            <a:off x="0" y="6396334"/>
            <a:ext cx="9144000" cy="523220"/>
          </a:xfrm>
          <a:prstGeom prst="rect">
            <a:avLst/>
          </a:prstGeom>
          <a:noFill/>
        </p:spPr>
        <p:txBody>
          <a:bodyPr wrap="square" rtlCol="0">
            <a:spAutoFit/>
          </a:bodyPr>
          <a:lstStyle/>
          <a:p>
            <a:r>
              <a:rPr lang="en-US" sz="1400" dirty="0" smtClean="0">
                <a:solidFill>
                  <a:srgbClr val="00B0F0"/>
                </a:solidFill>
              </a:rPr>
              <a:t>One may earn extra points by either giving the opening argument or the closing argument to their side of the debate. </a:t>
            </a:r>
            <a:r>
              <a:rPr lang="en-US" sz="1400" dirty="0" smtClean="0"/>
              <a:t>This image was created by Robert </a:t>
            </a:r>
            <a:r>
              <a:rPr lang="en-US" sz="1400" dirty="0" err="1" smtClean="0"/>
              <a:t>Housch</a:t>
            </a:r>
            <a:r>
              <a:rPr lang="en-US" sz="1400" dirty="0" smtClean="0"/>
              <a:t>.</a:t>
            </a:r>
            <a:endParaRPr lang="en-US" sz="1400" dirty="0">
              <a:solidFill>
                <a:srgbClr val="00B0F0"/>
              </a:solidFill>
            </a:endParaRPr>
          </a:p>
        </p:txBody>
      </p:sp>
      <p:pic>
        <p:nvPicPr>
          <p:cNvPr id="1025" name="Picture 1" descr="W:\Teaching\History\Debates\LessonPlans\20152016\Debate\DebateRubric.jpg"/>
          <p:cNvPicPr>
            <a:picLocks noChangeAspect="1" noChangeArrowheads="1"/>
          </p:cNvPicPr>
          <p:nvPr/>
        </p:nvPicPr>
        <p:blipFill>
          <a:blip r:embed="rId2" cstate="print"/>
          <a:srcRect/>
          <a:stretch>
            <a:fillRect/>
          </a:stretch>
        </p:blipFill>
        <p:spPr bwMode="auto">
          <a:xfrm>
            <a:off x="2438400" y="533400"/>
            <a:ext cx="4267200" cy="59118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dirty="0" smtClean="0">
                <a:solidFill>
                  <a:srgbClr val="00B050"/>
                </a:solidFill>
              </a:rPr>
              <a:t>Possible Way for your group to divide up this topic: </a:t>
            </a:r>
            <a:endParaRPr lang="en-US" sz="2800" dirty="0">
              <a:solidFill>
                <a:srgbClr val="00B050"/>
              </a:solidFill>
            </a:endParaRPr>
          </a:p>
        </p:txBody>
      </p:sp>
      <p:sp>
        <p:nvSpPr>
          <p:cNvPr id="3" name="Content Placeholder 2"/>
          <p:cNvSpPr>
            <a:spLocks noGrp="1"/>
          </p:cNvSpPr>
          <p:nvPr>
            <p:ph idx="1"/>
          </p:nvPr>
        </p:nvSpPr>
        <p:spPr>
          <a:xfrm>
            <a:off x="0" y="609600"/>
            <a:ext cx="9144000" cy="6248400"/>
          </a:xfrm>
        </p:spPr>
        <p:txBody>
          <a:bodyPr>
            <a:noAutofit/>
          </a:bodyPr>
          <a:lstStyle/>
          <a:p>
            <a:pPr marL="0" indent="0">
              <a:buNone/>
            </a:pPr>
            <a:r>
              <a:rPr lang="en-US" sz="1300" dirty="0" smtClean="0">
                <a:solidFill>
                  <a:srgbClr val="00B050"/>
                </a:solidFill>
              </a:rPr>
              <a:t>A. How </a:t>
            </a:r>
            <a:r>
              <a:rPr lang="en-US" sz="1300" dirty="0">
                <a:solidFill>
                  <a:srgbClr val="00B050"/>
                </a:solidFill>
              </a:rPr>
              <a:t>many incidents of Physician-Assisted Suicide (or euthanasia) in the United States? How many in the world? What are the laws in other countries regarding Physician-Assisted Suicide or euthanasia?</a:t>
            </a:r>
            <a:r>
              <a:rPr lang="en-US" sz="1300" dirty="0"/>
              <a:t/>
            </a:r>
            <a:br>
              <a:rPr lang="en-US" sz="1300" dirty="0"/>
            </a:br>
            <a:r>
              <a:rPr lang="en-US" sz="1300" dirty="0"/>
              <a:t/>
            </a:r>
            <a:br>
              <a:rPr lang="en-US" sz="1300" dirty="0"/>
            </a:br>
            <a:r>
              <a:rPr lang="en-US" sz="1300" dirty="0" smtClean="0">
                <a:solidFill>
                  <a:srgbClr val="00B0F0"/>
                </a:solidFill>
              </a:rPr>
              <a:t>B.  Should </a:t>
            </a:r>
            <a:r>
              <a:rPr lang="en-US" sz="1300" dirty="0">
                <a:solidFill>
                  <a:srgbClr val="00B0F0"/>
                </a:solidFill>
              </a:rPr>
              <a:t>there be an age limit to Physician-Assisted Suicide? Does someone have to be mentally competent to request euthanasia? Who should make decisions for incapacitated individuals </a:t>
            </a:r>
            <a:r>
              <a:rPr lang="en-US" sz="1300" dirty="0" smtClean="0">
                <a:solidFill>
                  <a:srgbClr val="00B0F0"/>
                </a:solidFill>
              </a:rPr>
              <a:t>(</a:t>
            </a:r>
            <a:r>
              <a:rPr lang="en-US" sz="1300" dirty="0" smtClean="0">
                <a:solidFill>
                  <a:srgbClr val="00B0F0"/>
                </a:solidFill>
              </a:rPr>
              <a:t>such as </a:t>
            </a:r>
            <a:r>
              <a:rPr lang="en-US" sz="1300" dirty="0" smtClean="0">
                <a:solidFill>
                  <a:srgbClr val="00B0F0"/>
                </a:solidFill>
              </a:rPr>
              <a:t>someone </a:t>
            </a:r>
            <a:r>
              <a:rPr lang="en-US" sz="1300" dirty="0">
                <a:solidFill>
                  <a:srgbClr val="00B0F0"/>
                </a:solidFill>
              </a:rPr>
              <a:t>in a persistent vegetative state)? </a:t>
            </a:r>
            <a:r>
              <a:rPr lang="en-US" sz="1300" dirty="0"/>
              <a:t/>
            </a:r>
            <a:br>
              <a:rPr lang="en-US" sz="1300" dirty="0"/>
            </a:br>
            <a:r>
              <a:rPr lang="en-US" sz="1300" dirty="0"/>
              <a:t/>
            </a:r>
            <a:br>
              <a:rPr lang="en-US" sz="1300" dirty="0"/>
            </a:br>
            <a:r>
              <a:rPr lang="en-US" sz="1300" dirty="0" smtClean="0">
                <a:solidFill>
                  <a:schemeClr val="accent6">
                    <a:lumMod val="75000"/>
                  </a:schemeClr>
                </a:solidFill>
              </a:rPr>
              <a:t>C.  What </a:t>
            </a:r>
            <a:r>
              <a:rPr lang="en-US" sz="1300" dirty="0">
                <a:solidFill>
                  <a:schemeClr val="accent6">
                    <a:lumMod val="75000"/>
                  </a:schemeClr>
                </a:solidFill>
              </a:rPr>
              <a:t>is a living will? Are living wills a good idea?</a:t>
            </a:r>
            <a:r>
              <a:rPr lang="en-US" sz="1300" dirty="0"/>
              <a:t/>
            </a:r>
            <a:br>
              <a:rPr lang="en-US" sz="1300" dirty="0"/>
            </a:br>
            <a:r>
              <a:rPr lang="en-US" sz="1300" dirty="0"/>
              <a:t/>
            </a:r>
            <a:br>
              <a:rPr lang="en-US" sz="1300" dirty="0"/>
            </a:br>
            <a:r>
              <a:rPr lang="en-US" sz="1300" dirty="0" smtClean="0">
                <a:solidFill>
                  <a:srgbClr val="7030A0"/>
                </a:solidFill>
              </a:rPr>
              <a:t>D.  What </a:t>
            </a:r>
            <a:r>
              <a:rPr lang="en-US" sz="1300" dirty="0">
                <a:solidFill>
                  <a:srgbClr val="7030A0"/>
                </a:solidFill>
              </a:rPr>
              <a:t>is quality of life, and how does it relate to euthanasia?</a:t>
            </a:r>
            <a:r>
              <a:rPr lang="en-US" sz="1300" dirty="0"/>
              <a:t/>
            </a:r>
            <a:br>
              <a:rPr lang="en-US" sz="1300" dirty="0"/>
            </a:br>
            <a:r>
              <a:rPr lang="en-US" sz="1300" dirty="0"/>
              <a:t/>
            </a:r>
            <a:br>
              <a:rPr lang="en-US" sz="1300" dirty="0"/>
            </a:br>
            <a:r>
              <a:rPr lang="en-US" sz="1300" dirty="0" smtClean="0">
                <a:solidFill>
                  <a:srgbClr val="C00000"/>
                </a:solidFill>
              </a:rPr>
              <a:t>E.  Is </a:t>
            </a:r>
            <a:r>
              <a:rPr lang="en-US" sz="1300" dirty="0">
                <a:solidFill>
                  <a:srgbClr val="C00000"/>
                </a:solidFill>
              </a:rPr>
              <a:t>euthanasia a good solution to terminal illnesses?</a:t>
            </a:r>
            <a:r>
              <a:rPr lang="en-US" sz="1300" dirty="0"/>
              <a:t/>
            </a:r>
            <a:br>
              <a:rPr lang="en-US" sz="1300" dirty="0"/>
            </a:br>
            <a:r>
              <a:rPr lang="en-US" sz="1300" dirty="0"/>
              <a:t/>
            </a:r>
            <a:br>
              <a:rPr lang="en-US" sz="1300" dirty="0"/>
            </a:br>
            <a:r>
              <a:rPr lang="en-US" sz="1300" dirty="0" smtClean="0">
                <a:solidFill>
                  <a:srgbClr val="0070C0"/>
                </a:solidFill>
              </a:rPr>
              <a:t>F.  How </a:t>
            </a:r>
            <a:r>
              <a:rPr lang="en-US" sz="1300" dirty="0">
                <a:solidFill>
                  <a:srgbClr val="0070C0"/>
                </a:solidFill>
              </a:rPr>
              <a:t>do churches feel about euthanasia? Do churches differ in their opinion on euthanasia? How do different religions differ on their opinion towards euthanasia? </a:t>
            </a:r>
            <a:r>
              <a:rPr lang="en-US" sz="1300" dirty="0"/>
              <a:t/>
            </a:r>
            <a:br>
              <a:rPr lang="en-US" sz="1300" dirty="0"/>
            </a:br>
            <a:r>
              <a:rPr lang="en-US" sz="1300" dirty="0"/>
              <a:t/>
            </a:r>
            <a:br>
              <a:rPr lang="en-US" sz="1300" dirty="0"/>
            </a:br>
            <a:r>
              <a:rPr lang="en-US" sz="1300" dirty="0" smtClean="0">
                <a:solidFill>
                  <a:srgbClr val="FF0000"/>
                </a:solidFill>
              </a:rPr>
              <a:t>G.  Have </a:t>
            </a:r>
            <a:r>
              <a:rPr lang="en-US" sz="1300" dirty="0">
                <a:solidFill>
                  <a:srgbClr val="FF0000"/>
                </a:solidFill>
              </a:rPr>
              <a:t>any states legalized euthanasia? </a:t>
            </a:r>
            <a:r>
              <a:rPr lang="en-US" sz="1300" dirty="0" smtClean="0">
                <a:solidFill>
                  <a:srgbClr val="FF0000"/>
                </a:solidFill>
              </a:rPr>
              <a:t>Is euthanasia necessary if advances in medical science will soon cure the disease someone is suffering from? </a:t>
            </a:r>
            <a:r>
              <a:rPr lang="en-US" sz="1300" dirty="0"/>
              <a:t/>
            </a:r>
            <a:br>
              <a:rPr lang="en-US" sz="1300" dirty="0"/>
            </a:br>
            <a:r>
              <a:rPr lang="en-US" sz="1300" dirty="0"/>
              <a:t/>
            </a:r>
            <a:br>
              <a:rPr lang="en-US" sz="1300" dirty="0"/>
            </a:br>
            <a:r>
              <a:rPr lang="en-US" sz="1300" dirty="0" smtClean="0">
                <a:solidFill>
                  <a:srgbClr val="00B050"/>
                </a:solidFill>
              </a:rPr>
              <a:t>H.  Should </a:t>
            </a:r>
            <a:r>
              <a:rPr lang="en-US" sz="1300" dirty="0">
                <a:solidFill>
                  <a:srgbClr val="00B050"/>
                </a:solidFill>
              </a:rPr>
              <a:t>there be a punishment for those who assist someone with euthanasia in states where it is illegal? What should the punishment be? What is </a:t>
            </a:r>
            <a:r>
              <a:rPr lang="en-US" sz="1300" dirty="0" smtClean="0">
                <a:solidFill>
                  <a:srgbClr val="00B050"/>
                </a:solidFill>
              </a:rPr>
              <a:t>currently the punishment for euthanasia </a:t>
            </a:r>
            <a:r>
              <a:rPr lang="en-US" sz="1300" dirty="0">
                <a:solidFill>
                  <a:srgbClr val="00B050"/>
                </a:solidFill>
              </a:rPr>
              <a:t>in different states or countries?</a:t>
            </a:r>
            <a:r>
              <a:rPr lang="en-US" sz="1300" dirty="0"/>
              <a:t/>
            </a:r>
            <a:br>
              <a:rPr lang="en-US" sz="1300" dirty="0"/>
            </a:br>
            <a:r>
              <a:rPr lang="en-US" sz="1300" dirty="0"/>
              <a:t/>
            </a:r>
            <a:br>
              <a:rPr lang="en-US" sz="1300" dirty="0"/>
            </a:br>
            <a:r>
              <a:rPr lang="en-US" sz="1300" dirty="0" smtClean="0">
                <a:solidFill>
                  <a:srgbClr val="00B0F0"/>
                </a:solidFill>
              </a:rPr>
              <a:t>I.  Why </a:t>
            </a:r>
            <a:r>
              <a:rPr lang="en-US" sz="1300" dirty="0">
                <a:solidFill>
                  <a:srgbClr val="00B0F0"/>
                </a:solidFill>
              </a:rPr>
              <a:t>do patients request Physician-Assisted death? </a:t>
            </a:r>
            <a:r>
              <a:rPr lang="en-US" sz="1300" dirty="0" smtClean="0">
                <a:solidFill>
                  <a:srgbClr val="00B0F0"/>
                </a:solidFill>
              </a:rPr>
              <a:t>(</a:t>
            </a:r>
            <a:r>
              <a:rPr lang="en-US" sz="1300" dirty="0" smtClean="0">
                <a:solidFill>
                  <a:srgbClr val="00B0F0"/>
                </a:solidFill>
              </a:rPr>
              <a:t>for our purposes,</a:t>
            </a:r>
            <a:r>
              <a:rPr lang="en-US" sz="1300" dirty="0" smtClean="0">
                <a:solidFill>
                  <a:srgbClr val="00B0F0"/>
                </a:solidFill>
              </a:rPr>
              <a:t> </a:t>
            </a:r>
            <a:r>
              <a:rPr lang="en-US" sz="1300" dirty="0">
                <a:solidFill>
                  <a:srgbClr val="00B0F0"/>
                </a:solidFill>
              </a:rPr>
              <a:t>euthanasia)</a:t>
            </a:r>
            <a:r>
              <a:rPr lang="en-US" sz="1300" dirty="0"/>
              <a:t/>
            </a:r>
            <a:br>
              <a:rPr lang="en-US" sz="1300" dirty="0"/>
            </a:br>
            <a:r>
              <a:rPr lang="en-US" sz="1300" dirty="0"/>
              <a:t/>
            </a:r>
            <a:br>
              <a:rPr lang="en-US" sz="1300" dirty="0"/>
            </a:br>
            <a:r>
              <a:rPr lang="en-US" sz="1300" dirty="0" smtClean="0">
                <a:solidFill>
                  <a:schemeClr val="accent6">
                    <a:lumMod val="75000"/>
                  </a:schemeClr>
                </a:solidFill>
              </a:rPr>
              <a:t>J.  Should </a:t>
            </a:r>
            <a:r>
              <a:rPr lang="en-US" sz="1300" dirty="0">
                <a:solidFill>
                  <a:schemeClr val="accent6">
                    <a:lumMod val="75000"/>
                  </a:schemeClr>
                </a:solidFill>
              </a:rPr>
              <a:t>euthanasia and physician-assisted suicide only be allowed for the terminally ill? Are there cases where it should be allowed for someone not terminally ill?</a:t>
            </a:r>
            <a:r>
              <a:rPr lang="en-US" sz="1300" dirty="0"/>
              <a:t/>
            </a:r>
            <a:br>
              <a:rPr lang="en-US" sz="1300" dirty="0"/>
            </a:br>
            <a:r>
              <a:rPr lang="en-US" sz="1300" dirty="0"/>
              <a:t/>
            </a:r>
            <a:br>
              <a:rPr lang="en-US" sz="1300" dirty="0"/>
            </a:br>
            <a:r>
              <a:rPr lang="en-US" sz="1300" dirty="0" smtClean="0">
                <a:solidFill>
                  <a:srgbClr val="0070C0"/>
                </a:solidFill>
              </a:rPr>
              <a:t>K.  Would </a:t>
            </a:r>
            <a:r>
              <a:rPr lang="en-US" sz="1300" dirty="0">
                <a:solidFill>
                  <a:srgbClr val="0070C0"/>
                </a:solidFill>
              </a:rPr>
              <a:t>legalizing euthanasia and physician-assisted suicide save money for the American health care system? Would it save money for insurance companies? Would it save money for families? How would it impact hospitals?</a:t>
            </a:r>
            <a:r>
              <a:rPr lang="en-US" sz="1300" dirty="0"/>
              <a:t/>
            </a:r>
            <a:br>
              <a:rPr lang="en-US" sz="1300" dirty="0"/>
            </a:br>
            <a:r>
              <a:rPr lang="en-US" sz="1300" dirty="0"/>
              <a:t/>
            </a:r>
            <a:br>
              <a:rPr lang="en-US" sz="1300" dirty="0"/>
            </a:br>
            <a:r>
              <a:rPr lang="en-US" sz="1300" dirty="0" smtClean="0">
                <a:solidFill>
                  <a:srgbClr val="FF0000"/>
                </a:solidFill>
              </a:rPr>
              <a:t>L. Is </a:t>
            </a:r>
            <a:r>
              <a:rPr lang="en-US" sz="1300" dirty="0">
                <a:solidFill>
                  <a:srgbClr val="FF0000"/>
                </a:solidFill>
              </a:rPr>
              <a:t>a physician ever obligated to help a patient with euthanasia? Does euthanasia </a:t>
            </a:r>
            <a:r>
              <a:rPr lang="en-US" sz="1300" dirty="0" smtClean="0">
                <a:solidFill>
                  <a:srgbClr val="FF0000"/>
                </a:solidFill>
              </a:rPr>
              <a:t> (physician-assisted death) violate </a:t>
            </a:r>
            <a:r>
              <a:rPr lang="en-US" sz="1300" dirty="0">
                <a:solidFill>
                  <a:srgbClr val="FF0000"/>
                </a:solidFill>
              </a:rPr>
              <a:t>the Hippocratic Oath?</a:t>
            </a:r>
            <a:endParaRPr lang="en-US" sz="1300" dirty="0" smtClean="0">
              <a:solidFill>
                <a:srgbClr val="FF0000"/>
              </a:solidFill>
            </a:endParaRP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000" dirty="0" smtClean="0">
              <a:hlinkClick r:id="rId2"/>
            </a:endParaRPr>
          </a:p>
          <a:p>
            <a:pPr marL="0" indent="0">
              <a:buNone/>
            </a:pPr>
            <a:r>
              <a:rPr lang="en-US" sz="2800" dirty="0"/>
              <a:t/>
            </a:r>
            <a:br>
              <a:rPr lang="en-US" sz="2800" dirty="0"/>
            </a:br>
            <a:endParaRPr lang="en-US" sz="2800" dirty="0"/>
          </a:p>
          <a:p>
            <a:endParaRPr lang="en-US" sz="2800" dirty="0"/>
          </a:p>
        </p:txBody>
      </p:sp>
    </p:spTree>
    <p:extLst>
      <p:ext uri="{BB962C8B-B14F-4D97-AF65-F5344CB8AC3E}">
        <p14:creationId xmlns:p14="http://schemas.microsoft.com/office/powerpoint/2010/main" xmlns="" val="1320151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200"/>
          </a:xfrm>
        </p:spPr>
        <p:txBody>
          <a:bodyPr>
            <a:noAutofit/>
          </a:bodyPr>
          <a:lstStyle/>
          <a:p>
            <a:r>
              <a:rPr lang="en-US" sz="2000" b="1" dirty="0" smtClean="0">
                <a:solidFill>
                  <a:srgbClr val="00B050"/>
                </a:solidFill>
              </a:rPr>
              <a:t>A recorder needs to be chosen for your group. The recorder will e-mail Mr. </a:t>
            </a:r>
            <a:r>
              <a:rPr lang="en-US" sz="2000" b="1" dirty="0" err="1" smtClean="0">
                <a:solidFill>
                  <a:srgbClr val="00B050"/>
                </a:solidFill>
              </a:rPr>
              <a:t>Housch</a:t>
            </a:r>
            <a:r>
              <a:rPr lang="en-US" sz="2000" b="1" dirty="0" smtClean="0">
                <a:solidFill>
                  <a:srgbClr val="00B050"/>
                </a:solidFill>
              </a:rPr>
              <a:t> a list of who is making what statement, and who is speaking on what topic.</a:t>
            </a:r>
            <a:endParaRPr lang="en-US" sz="2000" b="1" dirty="0">
              <a:solidFill>
                <a:srgbClr val="00B050"/>
              </a:solidFill>
            </a:endParaRPr>
          </a:p>
        </p:txBody>
      </p:sp>
      <p:sp>
        <p:nvSpPr>
          <p:cNvPr id="3" name="TextBox 2"/>
          <p:cNvSpPr txBox="1"/>
          <p:nvPr/>
        </p:nvSpPr>
        <p:spPr>
          <a:xfrm>
            <a:off x="0" y="6246125"/>
            <a:ext cx="9144000" cy="738664"/>
          </a:xfrm>
          <a:prstGeom prst="rect">
            <a:avLst/>
          </a:prstGeom>
          <a:noFill/>
        </p:spPr>
        <p:txBody>
          <a:bodyPr wrap="square" rtlCol="0">
            <a:spAutoFit/>
          </a:bodyPr>
          <a:lstStyle/>
          <a:p>
            <a:r>
              <a:rPr lang="en-US" sz="1400" dirty="0" smtClean="0">
                <a:solidFill>
                  <a:srgbClr val="00B0F0"/>
                </a:solidFill>
              </a:rPr>
              <a:t>One may earn extra points by either giving the opening statement, the closing statement, or being a recorder for their side of the debate. The recorder will also keep track of how many times the people in their group speak during the debate. </a:t>
            </a:r>
            <a:r>
              <a:rPr lang="en-US" sz="1400" dirty="0" smtClean="0"/>
              <a:t>This image was created by Robert </a:t>
            </a:r>
            <a:r>
              <a:rPr lang="en-US" sz="1400" dirty="0" err="1" smtClean="0"/>
              <a:t>Housch</a:t>
            </a:r>
            <a:r>
              <a:rPr lang="en-US" sz="1400" dirty="0" smtClean="0"/>
              <a:t>.</a:t>
            </a:r>
            <a:endParaRPr lang="en-US" sz="1400" dirty="0">
              <a:solidFill>
                <a:srgbClr val="00B0F0"/>
              </a:solidFill>
            </a:endParaRPr>
          </a:p>
        </p:txBody>
      </p:sp>
      <p:pic>
        <p:nvPicPr>
          <p:cNvPr id="1029" name="Picture 5" descr="http://cybergazing.files.wordpress.com/2013/05/court-redord.jpg"/>
          <p:cNvPicPr>
            <a:picLocks noChangeAspect="1" noChangeArrowheads="1"/>
          </p:cNvPicPr>
          <p:nvPr/>
        </p:nvPicPr>
        <p:blipFill>
          <a:blip r:embed="rId2" cstate="print"/>
          <a:srcRect/>
          <a:stretch>
            <a:fillRect/>
          </a:stretch>
        </p:blipFill>
        <p:spPr bwMode="auto">
          <a:xfrm>
            <a:off x="457200" y="762000"/>
            <a:ext cx="8229600" cy="5486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000" b="1" dirty="0" smtClean="0">
                <a:solidFill>
                  <a:srgbClr val="00B050"/>
                </a:solidFill>
              </a:rPr>
              <a:t>Let’s divide up your work by deciding who is doing opening statements, closing statements, who is the recorder, and the one minute statements.</a:t>
            </a:r>
            <a:endParaRPr lang="en-US" sz="2000" b="1" dirty="0">
              <a:solidFill>
                <a:srgbClr val="00B050"/>
              </a:solidFill>
            </a:endParaRPr>
          </a:p>
        </p:txBody>
      </p:sp>
      <p:sp>
        <p:nvSpPr>
          <p:cNvPr id="3" name="TextBox 2"/>
          <p:cNvSpPr txBox="1"/>
          <p:nvPr/>
        </p:nvSpPr>
        <p:spPr>
          <a:xfrm>
            <a:off x="0" y="6477000"/>
            <a:ext cx="9144000" cy="523220"/>
          </a:xfrm>
          <a:prstGeom prst="rect">
            <a:avLst/>
          </a:prstGeom>
          <a:noFill/>
        </p:spPr>
        <p:txBody>
          <a:bodyPr wrap="square" rtlCol="0">
            <a:spAutoFit/>
          </a:bodyPr>
          <a:lstStyle/>
          <a:p>
            <a:r>
              <a:rPr lang="en-US" sz="1400" dirty="0" smtClean="0">
                <a:solidFill>
                  <a:srgbClr val="00B0F0"/>
                </a:solidFill>
              </a:rPr>
              <a:t>We will use your debate scripts and the debate script power point. </a:t>
            </a:r>
            <a:r>
              <a:rPr lang="en-US" sz="1400" dirty="0" smtClean="0"/>
              <a:t>This </a:t>
            </a:r>
            <a:r>
              <a:rPr lang="en-US" sz="1400" dirty="0"/>
              <a:t>image is courtesy </a:t>
            </a:r>
            <a:r>
              <a:rPr lang="en-US" sz="1400" dirty="0" smtClean="0"/>
              <a:t>of thenation.com</a:t>
            </a:r>
            <a:endParaRPr lang="en-US" sz="1400" dirty="0"/>
          </a:p>
          <a:p>
            <a:endParaRPr lang="en-US" sz="1400" dirty="0">
              <a:solidFill>
                <a:srgbClr val="00B0F0"/>
              </a:solidFill>
            </a:endParaRPr>
          </a:p>
        </p:txBody>
      </p:sp>
      <p:pic>
        <p:nvPicPr>
          <p:cNvPr id="2050" name="Picture 2" descr="http://www.thenation.com/wp-content/uploads/2015/09/Republican_Debate_September_2016_AP_img.jpg"/>
          <p:cNvPicPr>
            <a:picLocks noChangeAspect="1" noChangeArrowheads="1"/>
          </p:cNvPicPr>
          <p:nvPr/>
        </p:nvPicPr>
        <p:blipFill>
          <a:blip r:embed="rId2" cstate="print"/>
          <a:srcRect/>
          <a:stretch>
            <a:fillRect/>
          </a:stretch>
        </p:blipFill>
        <p:spPr bwMode="auto">
          <a:xfrm>
            <a:off x="0" y="762000"/>
            <a:ext cx="9144000" cy="576217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199"/>
          </a:xfrm>
        </p:spPr>
        <p:txBody>
          <a:bodyPr>
            <a:noAutofit/>
          </a:bodyPr>
          <a:lstStyle/>
          <a:p>
            <a:r>
              <a:rPr lang="en-US" sz="2400" b="1" dirty="0" smtClean="0">
                <a:solidFill>
                  <a:srgbClr val="00B050"/>
                </a:solidFill>
              </a:rPr>
              <a:t>Fill out the Debate Template as you do your research</a:t>
            </a:r>
            <a:r>
              <a:rPr lang="en-US" sz="2800" b="1" dirty="0" smtClean="0">
                <a:solidFill>
                  <a:srgbClr val="00B050"/>
                </a:solidFill>
              </a:rPr>
              <a:t>. </a:t>
            </a:r>
            <a:endParaRPr lang="en-US" sz="2400" b="1" dirty="0">
              <a:solidFill>
                <a:srgbClr val="00B050"/>
              </a:solidFill>
            </a:endParaRPr>
          </a:p>
        </p:txBody>
      </p:sp>
      <p:sp>
        <p:nvSpPr>
          <p:cNvPr id="4" name="TextBox 3"/>
          <p:cNvSpPr txBox="1"/>
          <p:nvPr/>
        </p:nvSpPr>
        <p:spPr>
          <a:xfrm>
            <a:off x="0" y="6400800"/>
            <a:ext cx="9144000" cy="523220"/>
          </a:xfrm>
          <a:prstGeom prst="rect">
            <a:avLst/>
          </a:prstGeom>
          <a:noFill/>
        </p:spPr>
        <p:txBody>
          <a:bodyPr wrap="square" rtlCol="0">
            <a:spAutoFit/>
          </a:bodyPr>
          <a:lstStyle/>
          <a:p>
            <a:r>
              <a:rPr lang="en-US" sz="1400" dirty="0" smtClean="0">
                <a:solidFill>
                  <a:srgbClr val="00B0F0"/>
                </a:solidFill>
              </a:rPr>
              <a:t>First fill in your name, and the Proposition: “Congress should make a law that bans American civilians from owning guns.” </a:t>
            </a:r>
            <a:r>
              <a:rPr lang="en-US" sz="1400" dirty="0" smtClean="0"/>
              <a:t>This image is courtesy of Mr. Robert </a:t>
            </a:r>
            <a:r>
              <a:rPr lang="en-US" sz="1400" dirty="0" err="1" smtClean="0"/>
              <a:t>Housch</a:t>
            </a:r>
            <a:r>
              <a:rPr lang="en-US" sz="1400" dirty="0" smtClean="0"/>
              <a:t>.</a:t>
            </a:r>
            <a:endParaRPr lang="en-US" sz="1400" dirty="0"/>
          </a:p>
        </p:txBody>
      </p:sp>
      <p:pic>
        <p:nvPicPr>
          <p:cNvPr id="46082" name="Picture 2" descr="W:\Teaching\History\Debates\LessonPlans\20152016\Debate\DebateTemplate1stPage.jpg"/>
          <p:cNvPicPr>
            <a:picLocks noChangeAspect="1" noChangeArrowheads="1"/>
          </p:cNvPicPr>
          <p:nvPr/>
        </p:nvPicPr>
        <p:blipFill>
          <a:blip r:embed="rId2" cstate="print"/>
          <a:srcRect/>
          <a:stretch>
            <a:fillRect/>
          </a:stretch>
        </p:blipFill>
        <p:spPr bwMode="auto">
          <a:xfrm>
            <a:off x="761999" y="533400"/>
            <a:ext cx="7395947" cy="5867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1999"/>
          </a:xfrm>
        </p:spPr>
        <p:txBody>
          <a:bodyPr>
            <a:noAutofit/>
          </a:bodyPr>
          <a:lstStyle/>
          <a:p>
            <a:r>
              <a:rPr lang="en-US" sz="2400" b="1" dirty="0" smtClean="0">
                <a:solidFill>
                  <a:srgbClr val="00B050"/>
                </a:solidFill>
              </a:rPr>
              <a:t>You will see a line with a “Fact Source.” Below that are as many as four facts that you acquired from that source. </a:t>
            </a:r>
            <a:endParaRPr lang="en-US" sz="2400" b="1" dirty="0">
              <a:solidFill>
                <a:srgbClr val="00B050"/>
              </a:solidFill>
            </a:endParaRPr>
          </a:p>
        </p:txBody>
      </p:sp>
      <p:sp>
        <p:nvSpPr>
          <p:cNvPr id="4" name="TextBox 3"/>
          <p:cNvSpPr txBox="1"/>
          <p:nvPr/>
        </p:nvSpPr>
        <p:spPr>
          <a:xfrm>
            <a:off x="0" y="6119336"/>
            <a:ext cx="9144000" cy="738664"/>
          </a:xfrm>
          <a:prstGeom prst="rect">
            <a:avLst/>
          </a:prstGeom>
          <a:noFill/>
        </p:spPr>
        <p:txBody>
          <a:bodyPr wrap="square" rtlCol="0">
            <a:spAutoFit/>
          </a:bodyPr>
          <a:lstStyle/>
          <a:p>
            <a:r>
              <a:rPr lang="en-US" sz="1400" dirty="0" smtClean="0">
                <a:solidFill>
                  <a:srgbClr val="00B0F0"/>
                </a:solidFill>
              </a:rPr>
              <a:t>More than 5 Sources and 20 Facts is a “4.” 5 Sources and 20 Facts is a “3.” 4 Sources and 16 Facts is a “2.5.” 3 Sources and 12 Facts is a “2.” 2 Sources and 8 Facts is a “1.5” Below 2 Sources and 8 Facts is a “1.” </a:t>
            </a:r>
            <a:r>
              <a:rPr lang="en-US" sz="1400" dirty="0" smtClean="0"/>
              <a:t>This image is courtesy of Mr. Robert </a:t>
            </a:r>
            <a:r>
              <a:rPr lang="en-US" sz="1400" dirty="0" err="1" smtClean="0"/>
              <a:t>Housch</a:t>
            </a:r>
            <a:r>
              <a:rPr lang="en-US" sz="1400" dirty="0" smtClean="0"/>
              <a:t>.</a:t>
            </a:r>
            <a:endParaRPr lang="en-US" sz="1400" dirty="0"/>
          </a:p>
        </p:txBody>
      </p:sp>
      <p:pic>
        <p:nvPicPr>
          <p:cNvPr id="46082" name="Picture 2" descr="W:\Teaching\History\Debates\LessonPlans\20152016\Debate\DebateTemplate1stPage.jpg"/>
          <p:cNvPicPr>
            <a:picLocks noChangeAspect="1" noChangeArrowheads="1"/>
          </p:cNvPicPr>
          <p:nvPr/>
        </p:nvPicPr>
        <p:blipFill>
          <a:blip r:embed="rId2" cstate="print"/>
          <a:srcRect/>
          <a:stretch>
            <a:fillRect/>
          </a:stretch>
        </p:blipFill>
        <p:spPr bwMode="auto">
          <a:xfrm>
            <a:off x="1219200" y="762000"/>
            <a:ext cx="6819640" cy="5410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199"/>
          </a:xfrm>
        </p:spPr>
        <p:txBody>
          <a:bodyPr>
            <a:noAutofit/>
          </a:bodyPr>
          <a:lstStyle/>
          <a:p>
            <a:r>
              <a:rPr lang="en-US" sz="2000" b="1" dirty="0" smtClean="0">
                <a:solidFill>
                  <a:srgbClr val="00B050"/>
                </a:solidFill>
              </a:rPr>
              <a:t>You will also see a section on Stories/Anecdotes.</a:t>
            </a:r>
            <a:endParaRPr lang="en-US" sz="2000" b="1" dirty="0">
              <a:solidFill>
                <a:srgbClr val="00B050"/>
              </a:solidFill>
            </a:endParaRPr>
          </a:p>
        </p:txBody>
      </p:sp>
      <p:sp>
        <p:nvSpPr>
          <p:cNvPr id="4" name="TextBox 3"/>
          <p:cNvSpPr txBox="1"/>
          <p:nvPr/>
        </p:nvSpPr>
        <p:spPr>
          <a:xfrm>
            <a:off x="0" y="6096000"/>
            <a:ext cx="9144000" cy="738664"/>
          </a:xfrm>
          <a:prstGeom prst="rect">
            <a:avLst/>
          </a:prstGeom>
          <a:noFill/>
        </p:spPr>
        <p:txBody>
          <a:bodyPr wrap="square" rtlCol="0">
            <a:spAutoFit/>
          </a:bodyPr>
          <a:lstStyle/>
          <a:p>
            <a:r>
              <a:rPr lang="en-US" sz="1400" dirty="0" smtClean="0">
                <a:solidFill>
                  <a:srgbClr val="00B0F0"/>
                </a:solidFill>
              </a:rPr>
              <a:t>More than 5 Sources and 5 Stories is a “4.” 5 Sources and 5 Stories is a “3.” 4 Sources and 4 Stories is a “2.5.” 3 Sources and 3 Stories is a “2.” 2 Sources and 2 Stories is a “1.5” Below 2 Sources and 2 Stories is a “1.” </a:t>
            </a:r>
            <a:r>
              <a:rPr lang="en-US" sz="1400" dirty="0" smtClean="0"/>
              <a:t>This image is courtesy of Mr. Robert </a:t>
            </a:r>
            <a:r>
              <a:rPr lang="en-US" sz="1400" dirty="0" err="1" smtClean="0"/>
              <a:t>Housch</a:t>
            </a:r>
            <a:r>
              <a:rPr lang="en-US" sz="1400" dirty="0" smtClean="0"/>
              <a:t>.</a:t>
            </a:r>
            <a:endParaRPr lang="en-US" sz="1400" dirty="0"/>
          </a:p>
        </p:txBody>
      </p:sp>
      <p:pic>
        <p:nvPicPr>
          <p:cNvPr id="47106" name="Picture 2" descr="W:\Teaching\History\Debates\LessonPlans\20152016\Debate\DebateTemplateStories.jpg"/>
          <p:cNvPicPr>
            <a:picLocks noChangeAspect="1" noChangeArrowheads="1"/>
          </p:cNvPicPr>
          <p:nvPr/>
        </p:nvPicPr>
        <p:blipFill>
          <a:blip r:embed="rId2" cstate="print"/>
          <a:srcRect/>
          <a:stretch>
            <a:fillRect/>
          </a:stretch>
        </p:blipFill>
        <p:spPr bwMode="auto">
          <a:xfrm>
            <a:off x="1143000" y="457200"/>
            <a:ext cx="7010400" cy="56882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dirty="0" smtClean="0">
                <a:solidFill>
                  <a:srgbClr val="00B0F0"/>
                </a:solidFill>
              </a:rPr>
              <a:t>Euthanasia </a:t>
            </a:r>
            <a:r>
              <a:rPr lang="en-US" sz="2800" dirty="0" smtClean="0">
                <a:solidFill>
                  <a:srgbClr val="00B0F0"/>
                </a:solidFill>
              </a:rPr>
              <a:t>can also be accomplished by providing a lethal injection of a drug that will cause a painless death.</a:t>
            </a:r>
            <a:endParaRPr lang="en-US" sz="2800" dirty="0">
              <a:solidFill>
                <a:srgbClr val="00B0F0"/>
              </a:solidFill>
            </a:endParaRPr>
          </a:p>
        </p:txBody>
      </p:sp>
      <p:sp>
        <p:nvSpPr>
          <p:cNvPr id="3" name="TextBox 2"/>
          <p:cNvSpPr txBox="1"/>
          <p:nvPr/>
        </p:nvSpPr>
        <p:spPr>
          <a:xfrm>
            <a:off x="0" y="5867400"/>
            <a:ext cx="9144000" cy="307777"/>
          </a:xfrm>
          <a:prstGeom prst="rect">
            <a:avLst/>
          </a:prstGeom>
          <a:noFill/>
        </p:spPr>
        <p:txBody>
          <a:bodyPr wrap="square" rtlCol="0">
            <a:spAutoFit/>
          </a:bodyPr>
          <a:lstStyle/>
          <a:p>
            <a:r>
              <a:rPr lang="en-US" sz="1400" dirty="0" smtClean="0">
                <a:solidFill>
                  <a:prstClr val="black"/>
                </a:solidFill>
              </a:rPr>
              <a:t>This </a:t>
            </a:r>
            <a:r>
              <a:rPr lang="en-US" sz="1400" dirty="0" smtClean="0">
                <a:solidFill>
                  <a:prstClr val="black"/>
                </a:solidFill>
              </a:rPr>
              <a:t>image is courtesy of </a:t>
            </a:r>
            <a:r>
              <a:rPr lang="en-US" sz="1400" dirty="0" smtClean="0">
                <a:solidFill>
                  <a:prstClr val="black"/>
                </a:solidFill>
              </a:rPr>
              <a:t>crisismagazine.com</a:t>
            </a:r>
            <a:r>
              <a:rPr lang="en-US" sz="1400" dirty="0" smtClean="0">
                <a:solidFill>
                  <a:prstClr val="black"/>
                </a:solidFill>
              </a:rPr>
              <a:t>.</a:t>
            </a:r>
            <a:endParaRPr lang="en-US" sz="1400" dirty="0">
              <a:solidFill>
                <a:prstClr val="black"/>
              </a:solidFill>
            </a:endParaRPr>
          </a:p>
        </p:txBody>
      </p:sp>
      <p:pic>
        <p:nvPicPr>
          <p:cNvPr id="53250" name="Picture 2" descr="http://www.crisismagazine.com/wp-content/uploads/2014/02/enthanasia.jpg"/>
          <p:cNvPicPr>
            <a:picLocks noChangeAspect="1" noChangeArrowheads="1"/>
          </p:cNvPicPr>
          <p:nvPr/>
        </p:nvPicPr>
        <p:blipFill>
          <a:blip r:embed="rId2" cstate="print"/>
          <a:srcRect/>
          <a:stretch>
            <a:fillRect/>
          </a:stretch>
        </p:blipFill>
        <p:spPr bwMode="auto">
          <a:xfrm>
            <a:off x="0" y="838199"/>
            <a:ext cx="9144000" cy="5076701"/>
          </a:xfrm>
          <a:prstGeom prst="rect">
            <a:avLst/>
          </a:prstGeom>
          <a:noFill/>
        </p:spPr>
      </p:pic>
    </p:spTree>
    <p:extLst>
      <p:ext uri="{BB962C8B-B14F-4D97-AF65-F5344CB8AC3E}">
        <p14:creationId xmlns:p14="http://schemas.microsoft.com/office/powerpoint/2010/main" xmlns="" val="2519924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200" b="1" dirty="0" smtClean="0">
                <a:solidFill>
                  <a:srgbClr val="00B050"/>
                </a:solidFill>
              </a:rPr>
              <a:t>Finally, as part of your research, you need to write an approximately three minute speech to be used as a position statement when the debate begins. </a:t>
            </a:r>
            <a:endParaRPr lang="en-US" sz="1600" b="1" dirty="0">
              <a:solidFill>
                <a:srgbClr val="00B050"/>
              </a:solidFill>
            </a:endParaRPr>
          </a:p>
        </p:txBody>
      </p:sp>
      <p:sp>
        <p:nvSpPr>
          <p:cNvPr id="4" name="TextBox 3"/>
          <p:cNvSpPr txBox="1"/>
          <p:nvPr/>
        </p:nvSpPr>
        <p:spPr>
          <a:xfrm>
            <a:off x="0" y="6400800"/>
            <a:ext cx="9144000" cy="523220"/>
          </a:xfrm>
          <a:prstGeom prst="rect">
            <a:avLst/>
          </a:prstGeom>
          <a:noFill/>
        </p:spPr>
        <p:txBody>
          <a:bodyPr wrap="square" rtlCol="0">
            <a:spAutoFit/>
          </a:bodyPr>
          <a:lstStyle/>
          <a:p>
            <a:r>
              <a:rPr lang="en-US" sz="1400" dirty="0" smtClean="0">
                <a:solidFill>
                  <a:srgbClr val="00B0F0"/>
                </a:solidFill>
              </a:rPr>
              <a:t>You must write this statement whether or not you are giving an opening statement or a closing statement during the debate. </a:t>
            </a:r>
            <a:r>
              <a:rPr lang="en-US" sz="1400" dirty="0" smtClean="0"/>
              <a:t>This image is courtesy of Mr. Robert </a:t>
            </a:r>
            <a:r>
              <a:rPr lang="en-US" sz="1400" dirty="0" err="1" smtClean="0"/>
              <a:t>Housch</a:t>
            </a:r>
            <a:r>
              <a:rPr lang="en-US" sz="1400" dirty="0" smtClean="0"/>
              <a:t>.</a:t>
            </a:r>
            <a:endParaRPr lang="en-US" sz="1400" dirty="0"/>
          </a:p>
        </p:txBody>
      </p:sp>
      <p:pic>
        <p:nvPicPr>
          <p:cNvPr id="48130" name="Picture 2" descr="W:\Teaching\History\Debates\LessonPlans\20152016\Debate\DebateTemplateStatement.jpg"/>
          <p:cNvPicPr>
            <a:picLocks noChangeAspect="1" noChangeArrowheads="1"/>
          </p:cNvPicPr>
          <p:nvPr/>
        </p:nvPicPr>
        <p:blipFill>
          <a:blip r:embed="rId2" cstate="print"/>
          <a:srcRect/>
          <a:stretch>
            <a:fillRect/>
          </a:stretch>
        </p:blipFill>
        <p:spPr bwMode="auto">
          <a:xfrm>
            <a:off x="914400" y="744780"/>
            <a:ext cx="7307354" cy="565602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200" b="1" dirty="0" smtClean="0">
                <a:solidFill>
                  <a:srgbClr val="00B050"/>
                </a:solidFill>
              </a:rPr>
              <a:t>Recommended Research Sites</a:t>
            </a:r>
            <a:endParaRPr lang="en-US" sz="2200" b="1" dirty="0">
              <a:solidFill>
                <a:srgbClr val="00B050"/>
              </a:solidFill>
            </a:endParaRPr>
          </a:p>
        </p:txBody>
      </p:sp>
      <p:sp>
        <p:nvSpPr>
          <p:cNvPr id="4" name="Rectangle 3"/>
          <p:cNvSpPr/>
          <p:nvPr/>
        </p:nvSpPr>
        <p:spPr>
          <a:xfrm>
            <a:off x="0" y="609600"/>
            <a:ext cx="9144000" cy="6463308"/>
          </a:xfrm>
          <a:prstGeom prst="rect">
            <a:avLst/>
          </a:prstGeom>
        </p:spPr>
        <p:txBody>
          <a:bodyPr wrap="square">
            <a:spAutoFit/>
          </a:bodyPr>
          <a:lstStyle/>
          <a:p>
            <a:r>
              <a:rPr lang="en-US" dirty="0"/>
              <a:t/>
            </a:r>
            <a:br>
              <a:rPr lang="en-US" dirty="0"/>
            </a:br>
            <a:r>
              <a:rPr lang="en-US" dirty="0">
                <a:hlinkClick r:id="rId2"/>
              </a:rPr>
              <a:t>http://euthanasia.procon.org/</a:t>
            </a:r>
            <a:r>
              <a:rPr lang="en-US" dirty="0"/>
              <a:t/>
            </a:r>
            <a:br>
              <a:rPr lang="en-US" dirty="0"/>
            </a:br>
            <a:r>
              <a:rPr lang="en-US" dirty="0"/>
              <a:t/>
            </a:r>
            <a:br>
              <a:rPr lang="en-US" dirty="0"/>
            </a:br>
            <a:r>
              <a:rPr lang="en-US" dirty="0">
                <a:hlinkClick r:id="rId3"/>
              </a:rPr>
              <a:t>http://www.bbc.co.uk/ethics/euthanasia/</a:t>
            </a:r>
            <a:r>
              <a:rPr lang="en-US" dirty="0"/>
              <a:t/>
            </a:r>
            <a:br>
              <a:rPr lang="en-US" dirty="0"/>
            </a:br>
            <a:r>
              <a:rPr lang="en-US" dirty="0"/>
              <a:t/>
            </a:r>
            <a:br>
              <a:rPr lang="en-US" dirty="0"/>
            </a:br>
            <a:r>
              <a:rPr lang="en-US" dirty="0">
                <a:hlinkClick r:id="rId4"/>
              </a:rPr>
              <a:t>http://www.pewresearch.org/topics/death-and-dying/</a:t>
            </a:r>
            <a:r>
              <a:rPr lang="en-US" dirty="0"/>
              <a:t/>
            </a:r>
            <a:br>
              <a:rPr lang="en-US" dirty="0"/>
            </a:br>
            <a:r>
              <a:rPr lang="en-US" dirty="0"/>
              <a:t/>
            </a:r>
            <a:br>
              <a:rPr lang="en-US" dirty="0"/>
            </a:br>
            <a:r>
              <a:rPr lang="en-US" dirty="0">
                <a:hlinkClick r:id="rId5"/>
              </a:rPr>
              <a:t>http://www.cnn.com/2014/11/26/us/physician-assisted-suicide-fast-facts/</a:t>
            </a:r>
            <a:r>
              <a:rPr lang="en-US" dirty="0"/>
              <a:t/>
            </a:r>
            <a:br>
              <a:rPr lang="en-US" dirty="0"/>
            </a:br>
            <a:r>
              <a:rPr lang="en-US" dirty="0"/>
              <a:t/>
            </a:r>
            <a:br>
              <a:rPr lang="en-US" dirty="0"/>
            </a:br>
            <a:r>
              <a:rPr lang="en-US" dirty="0">
                <a:hlinkClick r:id="rId6"/>
              </a:rPr>
              <a:t>http://www.thehastingscenter.org/Publications/BriefingBook/Detail.aspx?id=2202</a:t>
            </a:r>
            <a:r>
              <a:rPr lang="en-US" dirty="0"/>
              <a:t/>
            </a:r>
            <a:br>
              <a:rPr lang="en-US" dirty="0"/>
            </a:br>
            <a:r>
              <a:rPr lang="en-US" dirty="0"/>
              <a:t/>
            </a:r>
            <a:br>
              <a:rPr lang="en-US" dirty="0"/>
            </a:br>
            <a:r>
              <a:rPr lang="en-US" dirty="0">
                <a:hlinkClick r:id="rId7"/>
              </a:rPr>
              <a:t>http://www.patientsrightscouncil.org/site/holland-background/</a:t>
            </a:r>
            <a:r>
              <a:rPr lang="en-US" dirty="0"/>
              <a:t/>
            </a:r>
            <a:br>
              <a:rPr lang="en-US" dirty="0"/>
            </a:br>
            <a:r>
              <a:rPr lang="en-US" dirty="0"/>
              <a:t/>
            </a:r>
            <a:br>
              <a:rPr lang="en-US" dirty="0"/>
            </a:br>
            <a:r>
              <a:rPr lang="en-US" dirty="0">
                <a:hlinkClick r:id="rId8"/>
              </a:rPr>
              <a:t>http://www.life.org.nz/euthanasia/euthanasia3/</a:t>
            </a:r>
            <a:r>
              <a:rPr lang="en-US" dirty="0"/>
              <a:t/>
            </a:r>
            <a:br>
              <a:rPr lang="en-US" dirty="0"/>
            </a:br>
            <a:r>
              <a:rPr lang="en-US" dirty="0"/>
              <a:t/>
            </a:r>
            <a:br>
              <a:rPr lang="en-US" dirty="0"/>
            </a:br>
            <a:r>
              <a:rPr lang="en-US" dirty="0">
                <a:hlinkClick r:id="rId9"/>
              </a:rPr>
              <a:t>https://en.wikipedia.org/wiki/Terri_Schiavo_case</a:t>
            </a:r>
            <a:r>
              <a:rPr lang="en-US" dirty="0"/>
              <a:t/>
            </a:r>
            <a:br>
              <a:rPr lang="en-US" dirty="0"/>
            </a:br>
            <a:r>
              <a:rPr lang="en-US" dirty="0"/>
              <a:t/>
            </a:r>
            <a:br>
              <a:rPr lang="en-US" dirty="0"/>
            </a:br>
            <a:r>
              <a:rPr lang="en-US" dirty="0">
                <a:hlinkClick r:id="rId10"/>
              </a:rPr>
              <a:t>http://abcnews.go.com/Health/terri-schiavo-10-years-death-end-life-debate/story?id=30013571</a:t>
            </a:r>
            <a:r>
              <a:rPr lang="en-US" dirty="0"/>
              <a:t/>
            </a:r>
            <a:br>
              <a:rPr lang="en-US" dirty="0"/>
            </a:br>
            <a:r>
              <a:rPr lang="en-US" dirty="0"/>
              <a:t/>
            </a:r>
            <a:br>
              <a:rPr lang="en-US" dirty="0"/>
            </a:br>
            <a:r>
              <a:rPr lang="en-US" dirty="0">
                <a:hlinkClick r:id="rId11"/>
              </a:rPr>
              <a:t>http://time.com/3678199/brittany-maynard-death-with-dignity-legislation-california/</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200" b="1" dirty="0" smtClean="0">
                <a:solidFill>
                  <a:srgbClr val="00B050"/>
                </a:solidFill>
              </a:rPr>
              <a:t>Recommended Research Sites</a:t>
            </a:r>
            <a:endParaRPr lang="en-US" sz="2200" b="1" dirty="0">
              <a:solidFill>
                <a:srgbClr val="00B050"/>
              </a:solidFill>
            </a:endParaRPr>
          </a:p>
        </p:txBody>
      </p:sp>
      <p:sp>
        <p:nvSpPr>
          <p:cNvPr id="4" name="Rectangle 3"/>
          <p:cNvSpPr/>
          <p:nvPr/>
        </p:nvSpPr>
        <p:spPr>
          <a:xfrm>
            <a:off x="0" y="609600"/>
            <a:ext cx="9144000" cy="9233297"/>
          </a:xfrm>
          <a:prstGeom prst="rect">
            <a:avLst/>
          </a:prstGeom>
        </p:spPr>
        <p:txBody>
          <a:bodyPr wrap="square">
            <a:spAutoFit/>
          </a:bodyPr>
          <a:lstStyle/>
          <a:p>
            <a:r>
              <a:rPr lang="en-US" dirty="0">
                <a:hlinkClick r:id="rId2"/>
              </a:rPr>
              <a:t>http://time.com/3763521/terri-schiavo-right-to-die-brittany-maynard/</a:t>
            </a:r>
            <a:r>
              <a:rPr lang="en-US" dirty="0"/>
              <a:t/>
            </a:r>
            <a:br>
              <a:rPr lang="en-US" dirty="0"/>
            </a:br>
            <a:r>
              <a:rPr lang="en-US" dirty="0"/>
              <a:t/>
            </a:r>
            <a:br>
              <a:rPr lang="en-US" dirty="0"/>
            </a:br>
            <a:r>
              <a:rPr lang="en-US" dirty="0">
                <a:hlinkClick r:id="rId3"/>
              </a:rPr>
              <a:t>http://time.com/4054178/right-die-doctor-california/</a:t>
            </a:r>
            <a:r>
              <a:rPr lang="en-US" dirty="0"/>
              <a:t/>
            </a:r>
            <a:br>
              <a:rPr lang="en-US" dirty="0"/>
            </a:br>
            <a:r>
              <a:rPr lang="en-US" dirty="0"/>
              <a:t/>
            </a:r>
            <a:br>
              <a:rPr lang="en-US" dirty="0"/>
            </a:br>
            <a:r>
              <a:rPr lang="en-US" dirty="0">
                <a:hlinkClick r:id="rId4"/>
              </a:rPr>
              <a:t>http://www.deathwithdignity.org/historyfacts/questions</a:t>
            </a:r>
            <a:r>
              <a:rPr lang="en-US" dirty="0"/>
              <a:t/>
            </a:r>
            <a:br>
              <a:rPr lang="en-US" dirty="0"/>
            </a:br>
            <a:r>
              <a:rPr lang="en-US" dirty="0"/>
              <a:t/>
            </a:r>
            <a:br>
              <a:rPr lang="en-US" dirty="0"/>
            </a:br>
            <a:r>
              <a:rPr lang="en-US" dirty="0">
                <a:hlinkClick r:id="rId5"/>
              </a:rPr>
              <a:t>https://en.wikipedia.org/wiki/Voluntary_euthanasia</a:t>
            </a:r>
            <a:r>
              <a:rPr lang="en-US" dirty="0"/>
              <a:t/>
            </a:r>
            <a:br>
              <a:rPr lang="en-US" dirty="0"/>
            </a:br>
            <a:r>
              <a:rPr lang="en-US" dirty="0"/>
              <a:t/>
            </a:r>
            <a:br>
              <a:rPr lang="en-US" dirty="0"/>
            </a:br>
            <a:r>
              <a:rPr lang="en-US" dirty="0">
                <a:hlinkClick r:id="rId3"/>
              </a:rPr>
              <a:t>http://time.com/4054178/right-die-doctor-california/</a:t>
            </a:r>
            <a:r>
              <a:rPr lang="en-US" dirty="0"/>
              <a:t/>
            </a:r>
            <a:br>
              <a:rPr lang="en-US" dirty="0"/>
            </a:br>
            <a:r>
              <a:rPr lang="en-US" dirty="0"/>
              <a:t/>
            </a:r>
            <a:br>
              <a:rPr lang="en-US" dirty="0"/>
            </a:br>
            <a:r>
              <a:rPr lang="en-US" dirty="0">
                <a:hlinkClick r:id="rId6"/>
              </a:rPr>
              <a:t>http://www.worldrtd.net/es/euthanasia-and-world</a:t>
            </a:r>
            <a:r>
              <a:rPr lang="en-US" dirty="0"/>
              <a:t/>
            </a:r>
            <a:br>
              <a:rPr lang="en-US" dirty="0"/>
            </a:br>
            <a:r>
              <a:rPr lang="en-US" dirty="0"/>
              <a:t/>
            </a:r>
            <a:br>
              <a:rPr lang="en-US" dirty="0"/>
            </a:br>
            <a:r>
              <a:rPr lang="en-US" dirty="0">
                <a:hlinkClick r:id="rId7"/>
              </a:rPr>
              <a:t>http://www.nytimes.com/2007/03/21/opinion/21iht-edsokol.4978393.html</a:t>
            </a:r>
            <a:r>
              <a:rPr lang="en-US" dirty="0"/>
              <a:t/>
            </a:r>
            <a:br>
              <a:rPr lang="en-US" dirty="0"/>
            </a:br>
            <a:r>
              <a:rPr lang="en-US" dirty="0"/>
              <a:t/>
            </a:r>
            <a:br>
              <a:rPr lang="en-US" dirty="0"/>
            </a:br>
            <a:r>
              <a:rPr lang="en-US" dirty="0">
                <a:hlinkClick r:id="rId8"/>
              </a:rPr>
              <a:t>http://wrtl.org/assisted-suicide/fast-facts-assisted-suicide/</a:t>
            </a:r>
            <a:r>
              <a:rPr lang="en-US" dirty="0"/>
              <a:t/>
            </a:r>
            <a:br>
              <a:rPr lang="en-US" dirty="0"/>
            </a:br>
            <a:r>
              <a:rPr lang="en-US" dirty="0"/>
              <a:t/>
            </a:r>
            <a:br>
              <a:rPr lang="en-US" dirty="0"/>
            </a:br>
            <a:r>
              <a:rPr lang="en-US" dirty="0">
                <a:hlinkClick r:id="rId9"/>
              </a:rPr>
              <a:t>http://www.nytimes.com/roomfordebate/2014/10/06/expanding-the-right-to-die</a:t>
            </a:r>
            <a:r>
              <a:rPr lang="en-US" dirty="0"/>
              <a:t/>
            </a:r>
            <a:br>
              <a:rPr lang="en-US" dirty="0"/>
            </a:br>
            <a:r>
              <a:rPr lang="en-US" dirty="0"/>
              <a:t/>
            </a:r>
            <a:br>
              <a:rPr lang="en-US" dirty="0"/>
            </a:br>
            <a:r>
              <a:rPr lang="en-US" dirty="0">
                <a:hlinkClick r:id="rId10"/>
              </a:rPr>
              <a:t>http://listverse.com/2014/11/15/10-heartbreaking-right-to-die-cases/</a:t>
            </a:r>
            <a:r>
              <a:rPr lang="en-US" dirty="0"/>
              <a:t/>
            </a:r>
            <a:br>
              <a:rPr lang="en-US" dirty="0"/>
            </a:br>
            <a:r>
              <a:rPr lang="en-US" dirty="0"/>
              <a:t/>
            </a:r>
            <a:br>
              <a:rPr lang="en-US" dirty="0"/>
            </a:br>
            <a:r>
              <a:rPr lang="en-US" dirty="0">
                <a:hlinkClick r:id="rId11"/>
              </a:rPr>
              <a:t>https://www.rnw.org/archive/nine-myths-about-euthanasia-netherlands</a:t>
            </a:r>
            <a:endParaRPr lang="en-US" u="sng" dirty="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400" b="1" dirty="0" smtClean="0">
                <a:solidFill>
                  <a:srgbClr val="00B050"/>
                </a:solidFill>
              </a:rPr>
              <a:t>During your research, don’t automatically raise your hand to ask Mr. Mr. </a:t>
            </a:r>
            <a:r>
              <a:rPr lang="en-US" sz="2400" b="1" dirty="0" err="1" smtClean="0">
                <a:solidFill>
                  <a:srgbClr val="00B050"/>
                </a:solidFill>
              </a:rPr>
              <a:t>Housch</a:t>
            </a:r>
            <a:r>
              <a:rPr lang="en-US" sz="2400" b="1" dirty="0" smtClean="0">
                <a:solidFill>
                  <a:srgbClr val="00B050"/>
                </a:solidFill>
              </a:rPr>
              <a:t> a question about what something means.</a:t>
            </a:r>
            <a:endParaRPr lang="en-US" sz="2400" b="1" dirty="0">
              <a:solidFill>
                <a:srgbClr val="00B050"/>
              </a:solidFill>
            </a:endParaRPr>
          </a:p>
        </p:txBody>
      </p:sp>
      <p:sp>
        <p:nvSpPr>
          <p:cNvPr id="3" name="TextBox 2"/>
          <p:cNvSpPr txBox="1"/>
          <p:nvPr/>
        </p:nvSpPr>
        <p:spPr>
          <a:xfrm>
            <a:off x="0" y="6400800"/>
            <a:ext cx="9144000" cy="954107"/>
          </a:xfrm>
          <a:prstGeom prst="rect">
            <a:avLst/>
          </a:prstGeom>
          <a:noFill/>
        </p:spPr>
        <p:txBody>
          <a:bodyPr wrap="square" rtlCol="0">
            <a:spAutoFit/>
          </a:bodyPr>
          <a:lstStyle/>
          <a:p>
            <a:r>
              <a:rPr lang="en-US" sz="1400" dirty="0" smtClean="0">
                <a:solidFill>
                  <a:srgbClr val="00B0F0"/>
                </a:solidFill>
              </a:rPr>
              <a:t>You have a powerful took at your disposal called the internet. Look up words on websites such as dictionary.com or wikipedia.com.</a:t>
            </a:r>
            <a:r>
              <a:rPr lang="en-US" sz="1400" dirty="0"/>
              <a:t> This image is courtesy </a:t>
            </a:r>
            <a:r>
              <a:rPr lang="en-US" sz="1400" dirty="0" smtClean="0"/>
              <a:t>of photomatt7.wordpress.com</a:t>
            </a:r>
          </a:p>
          <a:p>
            <a:endParaRPr lang="en-US" sz="1400" dirty="0"/>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799" y="838199"/>
            <a:ext cx="7772401" cy="543071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smtClean="0">
                <a:solidFill>
                  <a:srgbClr val="00B050"/>
                </a:solidFill>
              </a:rPr>
              <a:t>The debate will be during class on </a:t>
            </a:r>
            <a:r>
              <a:rPr lang="en-US" sz="2800" b="1" dirty="0" smtClean="0">
                <a:solidFill>
                  <a:srgbClr val="00B050"/>
                </a:solidFill>
              </a:rPr>
              <a:t>Friday.</a:t>
            </a:r>
            <a:endParaRPr lang="en-US" sz="2800" b="1" dirty="0">
              <a:solidFill>
                <a:srgbClr val="00B050"/>
              </a:solidFill>
            </a:endParaRPr>
          </a:p>
        </p:txBody>
      </p:sp>
      <p:sp>
        <p:nvSpPr>
          <p:cNvPr id="3" name="TextBox 2"/>
          <p:cNvSpPr txBox="1"/>
          <p:nvPr/>
        </p:nvSpPr>
        <p:spPr>
          <a:xfrm>
            <a:off x="-17060" y="6477000"/>
            <a:ext cx="9144000" cy="523220"/>
          </a:xfrm>
          <a:prstGeom prst="rect">
            <a:avLst/>
          </a:prstGeom>
          <a:noFill/>
        </p:spPr>
        <p:txBody>
          <a:bodyPr wrap="square" rtlCol="0">
            <a:spAutoFit/>
          </a:bodyPr>
          <a:lstStyle/>
          <a:p>
            <a:r>
              <a:rPr lang="en-US" sz="1400" dirty="0"/>
              <a:t>This image is courtesy </a:t>
            </a:r>
            <a:r>
              <a:rPr lang="en-US" sz="1400" dirty="0" smtClean="0"/>
              <a:t>of www.lastbastile.wordpress.com</a:t>
            </a:r>
            <a:endParaRPr lang="en-US" sz="1400" dirty="0"/>
          </a:p>
          <a:p>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669309"/>
            <a:ext cx="7620000" cy="576384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200"/>
          </a:xfrm>
        </p:spPr>
        <p:txBody>
          <a:bodyPr>
            <a:noAutofit/>
          </a:bodyPr>
          <a:lstStyle/>
          <a:p>
            <a:r>
              <a:rPr lang="en-US" sz="2000" b="1" dirty="0" smtClean="0">
                <a:solidFill>
                  <a:srgbClr val="00B050"/>
                </a:solidFill>
              </a:rPr>
              <a:t>A recorder needs to be chosen for your group. The recorder will e-mail Mr. </a:t>
            </a:r>
            <a:r>
              <a:rPr lang="en-US" sz="2000" b="1" dirty="0" err="1" smtClean="0">
                <a:solidFill>
                  <a:srgbClr val="00B050"/>
                </a:solidFill>
              </a:rPr>
              <a:t>Housch</a:t>
            </a:r>
            <a:r>
              <a:rPr lang="en-US" sz="2000" b="1" dirty="0" smtClean="0">
                <a:solidFill>
                  <a:srgbClr val="00B050"/>
                </a:solidFill>
              </a:rPr>
              <a:t> a list of who is making what statement, and who is speaking on what topic.</a:t>
            </a:r>
            <a:endParaRPr lang="en-US" sz="2000" b="1" dirty="0">
              <a:solidFill>
                <a:srgbClr val="00B050"/>
              </a:solidFill>
            </a:endParaRPr>
          </a:p>
        </p:txBody>
      </p:sp>
      <p:sp>
        <p:nvSpPr>
          <p:cNvPr id="3" name="TextBox 2"/>
          <p:cNvSpPr txBox="1"/>
          <p:nvPr/>
        </p:nvSpPr>
        <p:spPr>
          <a:xfrm>
            <a:off x="0" y="6246125"/>
            <a:ext cx="9144000" cy="738664"/>
          </a:xfrm>
          <a:prstGeom prst="rect">
            <a:avLst/>
          </a:prstGeom>
          <a:noFill/>
        </p:spPr>
        <p:txBody>
          <a:bodyPr wrap="square" rtlCol="0">
            <a:spAutoFit/>
          </a:bodyPr>
          <a:lstStyle/>
          <a:p>
            <a:r>
              <a:rPr lang="en-US" sz="1400" dirty="0" smtClean="0">
                <a:solidFill>
                  <a:srgbClr val="00B0F0"/>
                </a:solidFill>
              </a:rPr>
              <a:t>One may earn extra points by either giving the opening statement, the closing statement, or being a recorder for their side of the debate. The recorder will also keep track of how many times the people in their group speak during the debate. </a:t>
            </a:r>
            <a:r>
              <a:rPr lang="en-US" sz="1400" dirty="0" smtClean="0"/>
              <a:t>This image was created by Robert </a:t>
            </a:r>
            <a:r>
              <a:rPr lang="en-US" sz="1400" dirty="0" err="1" smtClean="0"/>
              <a:t>Housch</a:t>
            </a:r>
            <a:r>
              <a:rPr lang="en-US" sz="1400" dirty="0" smtClean="0"/>
              <a:t>.</a:t>
            </a:r>
            <a:endParaRPr lang="en-US" sz="1400" dirty="0">
              <a:solidFill>
                <a:srgbClr val="00B0F0"/>
              </a:solidFill>
            </a:endParaRPr>
          </a:p>
        </p:txBody>
      </p:sp>
      <p:pic>
        <p:nvPicPr>
          <p:cNvPr id="1029" name="Picture 5" descr="http://cybergazing.files.wordpress.com/2013/05/court-redord.jpg"/>
          <p:cNvPicPr>
            <a:picLocks noChangeAspect="1" noChangeArrowheads="1"/>
          </p:cNvPicPr>
          <p:nvPr/>
        </p:nvPicPr>
        <p:blipFill>
          <a:blip r:embed="rId2" cstate="print"/>
          <a:srcRect/>
          <a:stretch>
            <a:fillRect/>
          </a:stretch>
        </p:blipFill>
        <p:spPr bwMode="auto">
          <a:xfrm>
            <a:off x="457200" y="762000"/>
            <a:ext cx="8229600" cy="5486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dirty="0" smtClean="0">
                <a:solidFill>
                  <a:srgbClr val="00B050"/>
                </a:solidFill>
              </a:rPr>
              <a:t>Possible Way for your group to divide up this topic: </a:t>
            </a:r>
            <a:endParaRPr lang="en-US" sz="2800" dirty="0">
              <a:solidFill>
                <a:srgbClr val="00B050"/>
              </a:solidFill>
            </a:endParaRPr>
          </a:p>
        </p:txBody>
      </p:sp>
      <p:sp>
        <p:nvSpPr>
          <p:cNvPr id="3" name="Content Placeholder 2"/>
          <p:cNvSpPr>
            <a:spLocks noGrp="1"/>
          </p:cNvSpPr>
          <p:nvPr>
            <p:ph idx="1"/>
          </p:nvPr>
        </p:nvSpPr>
        <p:spPr>
          <a:xfrm>
            <a:off x="0" y="609600"/>
            <a:ext cx="9144000" cy="6248400"/>
          </a:xfrm>
        </p:spPr>
        <p:txBody>
          <a:bodyPr>
            <a:noAutofit/>
          </a:bodyPr>
          <a:lstStyle/>
          <a:p>
            <a:pPr marL="0" indent="0">
              <a:buNone/>
            </a:pPr>
            <a:r>
              <a:rPr lang="en-US" sz="1300" dirty="0" smtClean="0">
                <a:solidFill>
                  <a:srgbClr val="00B050"/>
                </a:solidFill>
              </a:rPr>
              <a:t>A. How </a:t>
            </a:r>
            <a:r>
              <a:rPr lang="en-US" sz="1300" dirty="0">
                <a:solidFill>
                  <a:srgbClr val="00B050"/>
                </a:solidFill>
              </a:rPr>
              <a:t>many incidents of Physician-Assisted Suicide (or euthanasia) in the United States? How many in the world? What are the laws in other countries regarding Physician-Assisted Suicide or euthanasia?</a:t>
            </a:r>
            <a:r>
              <a:rPr lang="en-US" sz="1300" dirty="0"/>
              <a:t/>
            </a:r>
            <a:br>
              <a:rPr lang="en-US" sz="1300" dirty="0"/>
            </a:br>
            <a:r>
              <a:rPr lang="en-US" sz="1300" dirty="0"/>
              <a:t/>
            </a:r>
            <a:br>
              <a:rPr lang="en-US" sz="1300" dirty="0"/>
            </a:br>
            <a:r>
              <a:rPr lang="en-US" sz="1300" dirty="0" smtClean="0">
                <a:solidFill>
                  <a:srgbClr val="00B0F0"/>
                </a:solidFill>
              </a:rPr>
              <a:t>B.  Should </a:t>
            </a:r>
            <a:r>
              <a:rPr lang="en-US" sz="1300" dirty="0">
                <a:solidFill>
                  <a:srgbClr val="00B0F0"/>
                </a:solidFill>
              </a:rPr>
              <a:t>there be an age limit to Physician-Assisted Suicide? Does someone have to be mentally competent to request euthanasia? Who should make decisions for incapacitated individuals </a:t>
            </a:r>
            <a:r>
              <a:rPr lang="en-US" sz="1300" dirty="0" smtClean="0">
                <a:solidFill>
                  <a:srgbClr val="00B0F0"/>
                </a:solidFill>
              </a:rPr>
              <a:t>(</a:t>
            </a:r>
            <a:r>
              <a:rPr lang="en-US" sz="1300" dirty="0" smtClean="0">
                <a:solidFill>
                  <a:srgbClr val="00B0F0"/>
                </a:solidFill>
              </a:rPr>
              <a:t>such as </a:t>
            </a:r>
            <a:r>
              <a:rPr lang="en-US" sz="1300" dirty="0" smtClean="0">
                <a:solidFill>
                  <a:srgbClr val="00B0F0"/>
                </a:solidFill>
              </a:rPr>
              <a:t>someone </a:t>
            </a:r>
            <a:r>
              <a:rPr lang="en-US" sz="1300" dirty="0">
                <a:solidFill>
                  <a:srgbClr val="00B0F0"/>
                </a:solidFill>
              </a:rPr>
              <a:t>in a persistent vegetative state)? </a:t>
            </a:r>
            <a:r>
              <a:rPr lang="en-US" sz="1300" dirty="0"/>
              <a:t/>
            </a:r>
            <a:br>
              <a:rPr lang="en-US" sz="1300" dirty="0"/>
            </a:br>
            <a:r>
              <a:rPr lang="en-US" sz="1300" dirty="0"/>
              <a:t/>
            </a:r>
            <a:br>
              <a:rPr lang="en-US" sz="1300" dirty="0"/>
            </a:br>
            <a:r>
              <a:rPr lang="en-US" sz="1300" dirty="0" smtClean="0">
                <a:solidFill>
                  <a:schemeClr val="accent6">
                    <a:lumMod val="75000"/>
                  </a:schemeClr>
                </a:solidFill>
              </a:rPr>
              <a:t>C.  What </a:t>
            </a:r>
            <a:r>
              <a:rPr lang="en-US" sz="1300" dirty="0">
                <a:solidFill>
                  <a:schemeClr val="accent6">
                    <a:lumMod val="75000"/>
                  </a:schemeClr>
                </a:solidFill>
              </a:rPr>
              <a:t>is a living will? Are living wills a good idea?</a:t>
            </a:r>
            <a:r>
              <a:rPr lang="en-US" sz="1300" dirty="0"/>
              <a:t/>
            </a:r>
            <a:br>
              <a:rPr lang="en-US" sz="1300" dirty="0"/>
            </a:br>
            <a:r>
              <a:rPr lang="en-US" sz="1300" dirty="0"/>
              <a:t/>
            </a:r>
            <a:br>
              <a:rPr lang="en-US" sz="1300" dirty="0"/>
            </a:br>
            <a:r>
              <a:rPr lang="en-US" sz="1300" dirty="0" smtClean="0">
                <a:solidFill>
                  <a:srgbClr val="7030A0"/>
                </a:solidFill>
              </a:rPr>
              <a:t>D.  What </a:t>
            </a:r>
            <a:r>
              <a:rPr lang="en-US" sz="1300" dirty="0">
                <a:solidFill>
                  <a:srgbClr val="7030A0"/>
                </a:solidFill>
              </a:rPr>
              <a:t>is quality of life, and how does it relate to euthanasia?</a:t>
            </a:r>
            <a:r>
              <a:rPr lang="en-US" sz="1300" dirty="0"/>
              <a:t/>
            </a:r>
            <a:br>
              <a:rPr lang="en-US" sz="1300" dirty="0"/>
            </a:br>
            <a:r>
              <a:rPr lang="en-US" sz="1300" dirty="0"/>
              <a:t/>
            </a:r>
            <a:br>
              <a:rPr lang="en-US" sz="1300" dirty="0"/>
            </a:br>
            <a:r>
              <a:rPr lang="en-US" sz="1300" dirty="0" smtClean="0">
                <a:solidFill>
                  <a:srgbClr val="C00000"/>
                </a:solidFill>
              </a:rPr>
              <a:t>E.  Is </a:t>
            </a:r>
            <a:r>
              <a:rPr lang="en-US" sz="1300" dirty="0">
                <a:solidFill>
                  <a:srgbClr val="C00000"/>
                </a:solidFill>
              </a:rPr>
              <a:t>euthanasia a good solution to terminal illnesses?</a:t>
            </a:r>
            <a:r>
              <a:rPr lang="en-US" sz="1300" dirty="0"/>
              <a:t/>
            </a:r>
            <a:br>
              <a:rPr lang="en-US" sz="1300" dirty="0"/>
            </a:br>
            <a:r>
              <a:rPr lang="en-US" sz="1300" dirty="0"/>
              <a:t/>
            </a:r>
            <a:br>
              <a:rPr lang="en-US" sz="1300" dirty="0"/>
            </a:br>
            <a:r>
              <a:rPr lang="en-US" sz="1300" dirty="0" smtClean="0">
                <a:solidFill>
                  <a:srgbClr val="0070C0"/>
                </a:solidFill>
              </a:rPr>
              <a:t>F.  How </a:t>
            </a:r>
            <a:r>
              <a:rPr lang="en-US" sz="1300" dirty="0">
                <a:solidFill>
                  <a:srgbClr val="0070C0"/>
                </a:solidFill>
              </a:rPr>
              <a:t>do churches feel about euthanasia? Do churches differ in their opinion on euthanasia? How do different religions differ on their opinion towards euthanasia? </a:t>
            </a:r>
            <a:r>
              <a:rPr lang="en-US" sz="1300" dirty="0"/>
              <a:t/>
            </a:r>
            <a:br>
              <a:rPr lang="en-US" sz="1300" dirty="0"/>
            </a:br>
            <a:r>
              <a:rPr lang="en-US" sz="1300" dirty="0"/>
              <a:t/>
            </a:r>
            <a:br>
              <a:rPr lang="en-US" sz="1300" dirty="0"/>
            </a:br>
            <a:r>
              <a:rPr lang="en-US" sz="1300" dirty="0" smtClean="0">
                <a:solidFill>
                  <a:srgbClr val="FF0000"/>
                </a:solidFill>
              </a:rPr>
              <a:t>G.  Have </a:t>
            </a:r>
            <a:r>
              <a:rPr lang="en-US" sz="1300" dirty="0">
                <a:solidFill>
                  <a:srgbClr val="FF0000"/>
                </a:solidFill>
              </a:rPr>
              <a:t>any states legalized euthanasia? </a:t>
            </a:r>
            <a:r>
              <a:rPr lang="en-US" sz="1300" dirty="0" smtClean="0">
                <a:solidFill>
                  <a:srgbClr val="FF0000"/>
                </a:solidFill>
              </a:rPr>
              <a:t>Is euthanasia necessary if advances in medical science will soon cure the disease someone is suffering from? </a:t>
            </a:r>
            <a:r>
              <a:rPr lang="en-US" sz="1300" dirty="0"/>
              <a:t/>
            </a:r>
            <a:br>
              <a:rPr lang="en-US" sz="1300" dirty="0"/>
            </a:br>
            <a:r>
              <a:rPr lang="en-US" sz="1300" dirty="0"/>
              <a:t/>
            </a:r>
            <a:br>
              <a:rPr lang="en-US" sz="1300" dirty="0"/>
            </a:br>
            <a:r>
              <a:rPr lang="en-US" sz="1300" dirty="0" smtClean="0">
                <a:solidFill>
                  <a:srgbClr val="00B050"/>
                </a:solidFill>
              </a:rPr>
              <a:t>H.  Should </a:t>
            </a:r>
            <a:r>
              <a:rPr lang="en-US" sz="1300" dirty="0">
                <a:solidFill>
                  <a:srgbClr val="00B050"/>
                </a:solidFill>
              </a:rPr>
              <a:t>there be a punishment for those who assist someone with euthanasia in states where it is illegal? What should the punishment be? What is </a:t>
            </a:r>
            <a:r>
              <a:rPr lang="en-US" sz="1300" dirty="0" smtClean="0">
                <a:solidFill>
                  <a:srgbClr val="00B050"/>
                </a:solidFill>
              </a:rPr>
              <a:t>currently the punishment for euthanasia </a:t>
            </a:r>
            <a:r>
              <a:rPr lang="en-US" sz="1300" dirty="0">
                <a:solidFill>
                  <a:srgbClr val="00B050"/>
                </a:solidFill>
              </a:rPr>
              <a:t>in different states or countries?</a:t>
            </a:r>
            <a:r>
              <a:rPr lang="en-US" sz="1300" dirty="0"/>
              <a:t/>
            </a:r>
            <a:br>
              <a:rPr lang="en-US" sz="1300" dirty="0"/>
            </a:br>
            <a:r>
              <a:rPr lang="en-US" sz="1300" dirty="0"/>
              <a:t/>
            </a:r>
            <a:br>
              <a:rPr lang="en-US" sz="1300" dirty="0"/>
            </a:br>
            <a:r>
              <a:rPr lang="en-US" sz="1300" dirty="0" smtClean="0">
                <a:solidFill>
                  <a:srgbClr val="00B0F0"/>
                </a:solidFill>
              </a:rPr>
              <a:t>I.  Why </a:t>
            </a:r>
            <a:r>
              <a:rPr lang="en-US" sz="1300" dirty="0">
                <a:solidFill>
                  <a:srgbClr val="00B0F0"/>
                </a:solidFill>
              </a:rPr>
              <a:t>do patients request Physician-Assisted death? </a:t>
            </a:r>
            <a:r>
              <a:rPr lang="en-US" sz="1300" dirty="0" smtClean="0">
                <a:solidFill>
                  <a:srgbClr val="00B0F0"/>
                </a:solidFill>
              </a:rPr>
              <a:t>(</a:t>
            </a:r>
            <a:r>
              <a:rPr lang="en-US" sz="1300" dirty="0" smtClean="0">
                <a:solidFill>
                  <a:srgbClr val="00B0F0"/>
                </a:solidFill>
              </a:rPr>
              <a:t>for our purposes,</a:t>
            </a:r>
            <a:r>
              <a:rPr lang="en-US" sz="1300" dirty="0" smtClean="0">
                <a:solidFill>
                  <a:srgbClr val="00B0F0"/>
                </a:solidFill>
              </a:rPr>
              <a:t> </a:t>
            </a:r>
            <a:r>
              <a:rPr lang="en-US" sz="1300" dirty="0">
                <a:solidFill>
                  <a:srgbClr val="00B0F0"/>
                </a:solidFill>
              </a:rPr>
              <a:t>euthanasia)</a:t>
            </a:r>
            <a:r>
              <a:rPr lang="en-US" sz="1300" dirty="0"/>
              <a:t/>
            </a:r>
            <a:br>
              <a:rPr lang="en-US" sz="1300" dirty="0"/>
            </a:br>
            <a:r>
              <a:rPr lang="en-US" sz="1300" dirty="0"/>
              <a:t/>
            </a:r>
            <a:br>
              <a:rPr lang="en-US" sz="1300" dirty="0"/>
            </a:br>
            <a:r>
              <a:rPr lang="en-US" sz="1300" dirty="0" smtClean="0">
                <a:solidFill>
                  <a:schemeClr val="accent6">
                    <a:lumMod val="75000"/>
                  </a:schemeClr>
                </a:solidFill>
              </a:rPr>
              <a:t>J.  Should </a:t>
            </a:r>
            <a:r>
              <a:rPr lang="en-US" sz="1300" dirty="0">
                <a:solidFill>
                  <a:schemeClr val="accent6">
                    <a:lumMod val="75000"/>
                  </a:schemeClr>
                </a:solidFill>
              </a:rPr>
              <a:t>euthanasia and physician-assisted suicide only be allowed for the terminally ill? Are there cases where it should be allowed for someone not terminally ill?</a:t>
            </a:r>
            <a:r>
              <a:rPr lang="en-US" sz="1300" dirty="0"/>
              <a:t/>
            </a:r>
            <a:br>
              <a:rPr lang="en-US" sz="1300" dirty="0"/>
            </a:br>
            <a:r>
              <a:rPr lang="en-US" sz="1300" dirty="0"/>
              <a:t/>
            </a:r>
            <a:br>
              <a:rPr lang="en-US" sz="1300" dirty="0"/>
            </a:br>
            <a:r>
              <a:rPr lang="en-US" sz="1300" dirty="0" smtClean="0">
                <a:solidFill>
                  <a:srgbClr val="0070C0"/>
                </a:solidFill>
              </a:rPr>
              <a:t>K.  Would </a:t>
            </a:r>
            <a:r>
              <a:rPr lang="en-US" sz="1300" dirty="0">
                <a:solidFill>
                  <a:srgbClr val="0070C0"/>
                </a:solidFill>
              </a:rPr>
              <a:t>legalizing euthanasia and physician-assisted suicide save money for the American health care system? Would it save money for insurance companies? Would it save money for families? How would it impact hospitals?</a:t>
            </a:r>
            <a:r>
              <a:rPr lang="en-US" sz="1300" dirty="0"/>
              <a:t/>
            </a:r>
            <a:br>
              <a:rPr lang="en-US" sz="1300" dirty="0"/>
            </a:br>
            <a:r>
              <a:rPr lang="en-US" sz="1300" dirty="0"/>
              <a:t/>
            </a:r>
            <a:br>
              <a:rPr lang="en-US" sz="1300" dirty="0"/>
            </a:br>
            <a:r>
              <a:rPr lang="en-US" sz="1300" dirty="0" smtClean="0">
                <a:solidFill>
                  <a:srgbClr val="FF0000"/>
                </a:solidFill>
              </a:rPr>
              <a:t>L. Is </a:t>
            </a:r>
            <a:r>
              <a:rPr lang="en-US" sz="1300" dirty="0">
                <a:solidFill>
                  <a:srgbClr val="FF0000"/>
                </a:solidFill>
              </a:rPr>
              <a:t>a physician ever obligated to help a patient with euthanasia? Does euthanasia </a:t>
            </a:r>
            <a:r>
              <a:rPr lang="en-US" sz="1300" dirty="0" smtClean="0">
                <a:solidFill>
                  <a:srgbClr val="FF0000"/>
                </a:solidFill>
              </a:rPr>
              <a:t> (physician-assisted death) violate </a:t>
            </a:r>
            <a:r>
              <a:rPr lang="en-US" sz="1300" dirty="0">
                <a:solidFill>
                  <a:srgbClr val="FF0000"/>
                </a:solidFill>
              </a:rPr>
              <a:t>the Hippocratic Oath?</a:t>
            </a:r>
            <a:endParaRPr lang="en-US" sz="1300" dirty="0" smtClean="0">
              <a:solidFill>
                <a:srgbClr val="FF0000"/>
              </a:solidFill>
            </a:endParaRP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000" dirty="0" smtClean="0">
              <a:hlinkClick r:id="rId2"/>
            </a:endParaRPr>
          </a:p>
          <a:p>
            <a:pPr marL="0" indent="0">
              <a:buNone/>
            </a:pPr>
            <a:r>
              <a:rPr lang="en-US" sz="2800" dirty="0"/>
              <a:t/>
            </a:r>
            <a:br>
              <a:rPr lang="en-US" sz="2800" dirty="0"/>
            </a:br>
            <a:endParaRPr lang="en-US" sz="2800" dirty="0"/>
          </a:p>
          <a:p>
            <a:endParaRPr lang="en-US" sz="2800" dirty="0"/>
          </a:p>
        </p:txBody>
      </p:sp>
    </p:spTree>
    <p:extLst>
      <p:ext uri="{BB962C8B-B14F-4D97-AF65-F5344CB8AC3E}">
        <p14:creationId xmlns:p14="http://schemas.microsoft.com/office/powerpoint/2010/main" xmlns="" val="1320151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33399"/>
          </a:xfrm>
        </p:spPr>
        <p:txBody>
          <a:bodyPr>
            <a:noAutofit/>
          </a:bodyPr>
          <a:lstStyle/>
          <a:p>
            <a:r>
              <a:rPr lang="en-US" sz="2100" dirty="0" smtClean="0">
                <a:solidFill>
                  <a:srgbClr val="00B0F0"/>
                </a:solidFill>
              </a:rPr>
              <a:t>Those who are for Euthanasia state that a person has a “right to die with dignity.”</a:t>
            </a:r>
            <a:endParaRPr lang="en-US" sz="2100" dirty="0">
              <a:solidFill>
                <a:srgbClr val="00B0F0"/>
              </a:solidFill>
            </a:endParaRPr>
          </a:p>
        </p:txBody>
      </p:sp>
      <p:sp>
        <p:nvSpPr>
          <p:cNvPr id="3" name="TextBox 2"/>
          <p:cNvSpPr txBox="1"/>
          <p:nvPr/>
        </p:nvSpPr>
        <p:spPr>
          <a:xfrm>
            <a:off x="0" y="5486400"/>
            <a:ext cx="9144000" cy="307777"/>
          </a:xfrm>
          <a:prstGeom prst="rect">
            <a:avLst/>
          </a:prstGeom>
          <a:noFill/>
        </p:spPr>
        <p:txBody>
          <a:bodyPr wrap="square" rtlCol="0">
            <a:spAutoFit/>
          </a:bodyPr>
          <a:lstStyle/>
          <a:p>
            <a:r>
              <a:rPr lang="en-US" sz="1400" dirty="0" smtClean="0">
                <a:solidFill>
                  <a:prstClr val="black"/>
                </a:solidFill>
              </a:rPr>
              <a:t>This </a:t>
            </a:r>
            <a:r>
              <a:rPr lang="en-US" sz="1400" dirty="0" smtClean="0">
                <a:solidFill>
                  <a:prstClr val="black"/>
                </a:solidFill>
              </a:rPr>
              <a:t>image is courtesy of </a:t>
            </a:r>
            <a:r>
              <a:rPr lang="en-US" sz="1400" dirty="0" smtClean="0">
                <a:solidFill>
                  <a:prstClr val="black"/>
                </a:solidFill>
              </a:rPr>
              <a:t>liveactionnews.org.</a:t>
            </a:r>
            <a:endParaRPr lang="en-US" sz="1400" dirty="0">
              <a:solidFill>
                <a:prstClr val="black"/>
              </a:solidFill>
            </a:endParaRPr>
          </a:p>
        </p:txBody>
      </p:sp>
      <p:pic>
        <p:nvPicPr>
          <p:cNvPr id="52226" name="Picture 2" descr="http://liveactionnews.org/wp-content/uploads/2015/09/suicide.jpg"/>
          <p:cNvPicPr>
            <a:picLocks noChangeAspect="1" noChangeArrowheads="1"/>
          </p:cNvPicPr>
          <p:nvPr/>
        </p:nvPicPr>
        <p:blipFill>
          <a:blip r:embed="rId2" cstate="print"/>
          <a:srcRect/>
          <a:stretch>
            <a:fillRect/>
          </a:stretch>
        </p:blipFill>
        <p:spPr bwMode="auto">
          <a:xfrm>
            <a:off x="0" y="457199"/>
            <a:ext cx="9144000" cy="5065487"/>
          </a:xfrm>
          <a:prstGeom prst="rect">
            <a:avLst/>
          </a:prstGeom>
          <a:noFill/>
        </p:spPr>
      </p:pic>
    </p:spTree>
    <p:extLst>
      <p:ext uri="{BB962C8B-B14F-4D97-AF65-F5344CB8AC3E}">
        <p14:creationId xmlns:p14="http://schemas.microsoft.com/office/powerpoint/2010/main" xmlns="" val="2519924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33399"/>
          </a:xfrm>
        </p:spPr>
        <p:txBody>
          <a:bodyPr>
            <a:noAutofit/>
          </a:bodyPr>
          <a:lstStyle/>
          <a:p>
            <a:r>
              <a:rPr lang="en-US" sz="1900" dirty="0" smtClean="0">
                <a:solidFill>
                  <a:srgbClr val="00B0F0"/>
                </a:solidFill>
              </a:rPr>
              <a:t>Those who are against doctor-assisted suicide (euthanasia) state that it is simply murder.</a:t>
            </a:r>
            <a:endParaRPr lang="en-US" sz="1900" dirty="0">
              <a:solidFill>
                <a:srgbClr val="00B0F0"/>
              </a:solidFill>
            </a:endParaRP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smtClean="0">
                <a:solidFill>
                  <a:prstClr val="black"/>
                </a:solidFill>
              </a:rPr>
              <a:t>This </a:t>
            </a:r>
            <a:r>
              <a:rPr lang="en-US" sz="1400" dirty="0" smtClean="0">
                <a:solidFill>
                  <a:prstClr val="black"/>
                </a:solidFill>
              </a:rPr>
              <a:t>image is courtesy </a:t>
            </a:r>
            <a:r>
              <a:rPr lang="en-US" sz="1400" dirty="0" smtClean="0">
                <a:solidFill>
                  <a:prstClr val="black"/>
                </a:solidFill>
              </a:rPr>
              <a:t>of onmounthoreb.com.</a:t>
            </a:r>
            <a:endParaRPr lang="en-US" sz="1400" dirty="0">
              <a:solidFill>
                <a:prstClr val="black"/>
              </a:solidFill>
            </a:endParaRPr>
          </a:p>
        </p:txBody>
      </p:sp>
      <p:pic>
        <p:nvPicPr>
          <p:cNvPr id="51202" name="Picture 2" descr="http://onmounthoreb.com/wp-content/uploads/2013/07/euthanasia-con-2.jpg"/>
          <p:cNvPicPr>
            <a:picLocks noChangeAspect="1" noChangeArrowheads="1"/>
          </p:cNvPicPr>
          <p:nvPr/>
        </p:nvPicPr>
        <p:blipFill>
          <a:blip r:embed="rId2" cstate="print"/>
          <a:srcRect/>
          <a:stretch>
            <a:fillRect/>
          </a:stretch>
        </p:blipFill>
        <p:spPr bwMode="auto">
          <a:xfrm>
            <a:off x="1066800" y="457200"/>
            <a:ext cx="6894936" cy="6096000"/>
          </a:xfrm>
          <a:prstGeom prst="rect">
            <a:avLst/>
          </a:prstGeom>
          <a:noFill/>
        </p:spPr>
      </p:pic>
    </p:spTree>
    <p:extLst>
      <p:ext uri="{BB962C8B-B14F-4D97-AF65-F5344CB8AC3E}">
        <p14:creationId xmlns:p14="http://schemas.microsoft.com/office/powerpoint/2010/main" xmlns="" val="251992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rmAutofit fontScale="90000"/>
          </a:bodyPr>
          <a:lstStyle/>
          <a:p>
            <a:r>
              <a:rPr lang="en-US" sz="2400" b="1" dirty="0" smtClean="0">
                <a:solidFill>
                  <a:srgbClr val="00B0F0"/>
                </a:solidFill>
              </a:rPr>
              <a:t>Euthanasia (physician-assisted suicide) should be legal in the United States.</a:t>
            </a:r>
            <a:endParaRPr lang="en-US" sz="2400" b="1" dirty="0">
              <a:solidFill>
                <a:srgbClr val="00B0F0"/>
              </a:solidFill>
            </a:endParaRPr>
          </a:p>
        </p:txBody>
      </p:sp>
      <p:sp>
        <p:nvSpPr>
          <p:cNvPr id="3" name="TextBox 2"/>
          <p:cNvSpPr txBox="1"/>
          <p:nvPr/>
        </p:nvSpPr>
        <p:spPr>
          <a:xfrm>
            <a:off x="0" y="5791200"/>
            <a:ext cx="9144000" cy="307777"/>
          </a:xfrm>
          <a:prstGeom prst="rect">
            <a:avLst/>
          </a:prstGeom>
          <a:noFill/>
        </p:spPr>
        <p:txBody>
          <a:bodyPr wrap="square" rtlCol="0">
            <a:spAutoFit/>
          </a:bodyPr>
          <a:lstStyle/>
          <a:p>
            <a:r>
              <a:rPr lang="en-US" sz="1400" dirty="0" smtClean="0"/>
              <a:t>This </a:t>
            </a:r>
            <a:r>
              <a:rPr lang="en-US" sz="1400" dirty="0" smtClean="0"/>
              <a:t>image is courtesy of dailymaverick.co.za</a:t>
            </a:r>
            <a:endParaRPr lang="en-US" sz="1400" dirty="0"/>
          </a:p>
        </p:txBody>
      </p:sp>
      <p:pic>
        <p:nvPicPr>
          <p:cNvPr id="1026" name="Picture 2" descr="http://www.dailymaverick.co.za/images/uploaded_images/article/andrea-euthanasia-subbed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3400"/>
            <a:ext cx="9144000" cy="53102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200" b="1" dirty="0" smtClean="0">
                <a:solidFill>
                  <a:srgbClr val="00B0F0"/>
                </a:solidFill>
              </a:rPr>
              <a:t>Good debaters use stories and anecdotes to support their argument.</a:t>
            </a:r>
            <a:endParaRPr lang="en-US" sz="2200" b="1" dirty="0">
              <a:solidFill>
                <a:srgbClr val="00B0F0"/>
              </a:solidFill>
            </a:endParaRPr>
          </a:p>
        </p:txBody>
      </p:sp>
      <p:sp>
        <p:nvSpPr>
          <p:cNvPr id="4" name="TextBox 3"/>
          <p:cNvSpPr txBox="1"/>
          <p:nvPr/>
        </p:nvSpPr>
        <p:spPr>
          <a:xfrm>
            <a:off x="0" y="6596390"/>
            <a:ext cx="9144000" cy="523220"/>
          </a:xfrm>
          <a:prstGeom prst="rect">
            <a:avLst/>
          </a:prstGeom>
          <a:noFill/>
        </p:spPr>
        <p:txBody>
          <a:bodyPr wrap="square" rtlCol="0">
            <a:spAutoFit/>
          </a:bodyPr>
          <a:lstStyle/>
          <a:p>
            <a:r>
              <a:rPr lang="en-US" sz="1400" dirty="0" smtClean="0">
                <a:solidFill>
                  <a:srgbClr val="00B0F0"/>
                </a:solidFill>
              </a:rPr>
              <a:t>These stories are in a lot of newspaper and magazine articles that you will read online. </a:t>
            </a:r>
            <a:r>
              <a:rPr lang="en-US" sz="1050" dirty="0"/>
              <a:t>This image is courtesy </a:t>
            </a:r>
            <a:r>
              <a:rPr lang="en-US" sz="1050" dirty="0" smtClean="0"/>
              <a:t>of gova-lhs.wikispaces.com</a:t>
            </a:r>
            <a:endParaRPr lang="en-US" sz="1050" dirty="0"/>
          </a:p>
          <a:p>
            <a:endParaRPr lang="en-US" sz="1400" dirty="0">
              <a:solidFill>
                <a:srgbClr val="00B0F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33400"/>
            <a:ext cx="7620000" cy="60277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200" b="1" dirty="0" smtClean="0">
                <a:solidFill>
                  <a:srgbClr val="00B050"/>
                </a:solidFill>
              </a:rPr>
              <a:t>Additionally, you will use </a:t>
            </a:r>
            <a:r>
              <a:rPr lang="en-US" sz="2200" b="1" dirty="0" smtClean="0">
                <a:solidFill>
                  <a:srgbClr val="7030A0"/>
                </a:solidFill>
              </a:rPr>
              <a:t>Facts</a:t>
            </a:r>
            <a:r>
              <a:rPr lang="en-US" sz="2200" b="1" dirty="0" smtClean="0">
                <a:solidFill>
                  <a:srgbClr val="00B050"/>
                </a:solidFill>
              </a:rPr>
              <a:t> not </a:t>
            </a:r>
            <a:r>
              <a:rPr lang="en-US" sz="2200" b="1" dirty="0" smtClean="0">
                <a:solidFill>
                  <a:srgbClr val="FF0000"/>
                </a:solidFill>
              </a:rPr>
              <a:t>Bias</a:t>
            </a:r>
            <a:r>
              <a:rPr lang="en-US" sz="2200" b="1" dirty="0" smtClean="0">
                <a:solidFill>
                  <a:srgbClr val="00B050"/>
                </a:solidFill>
              </a:rPr>
              <a:t> to support your arguments.</a:t>
            </a:r>
            <a:endParaRPr lang="en-US" sz="2200" b="1" dirty="0">
              <a:solidFill>
                <a:srgbClr val="00B050"/>
              </a:solidFill>
            </a:endParaRPr>
          </a:p>
        </p:txBody>
      </p:sp>
      <p:sp>
        <p:nvSpPr>
          <p:cNvPr id="3" name="TextBox 2"/>
          <p:cNvSpPr txBox="1"/>
          <p:nvPr/>
        </p:nvSpPr>
        <p:spPr>
          <a:xfrm>
            <a:off x="-29570" y="6477000"/>
            <a:ext cx="9144000" cy="523220"/>
          </a:xfrm>
          <a:prstGeom prst="rect">
            <a:avLst/>
          </a:prstGeom>
          <a:noFill/>
        </p:spPr>
        <p:txBody>
          <a:bodyPr wrap="square" rtlCol="0">
            <a:spAutoFit/>
          </a:bodyPr>
          <a:lstStyle/>
          <a:p>
            <a:r>
              <a:rPr lang="en-US" sz="1400" dirty="0">
                <a:solidFill>
                  <a:prstClr val="black"/>
                </a:solidFill>
              </a:rPr>
              <a:t>This image is courtesy of </a:t>
            </a:r>
            <a:r>
              <a:rPr lang="en-US" sz="1400" dirty="0" smtClean="0">
                <a:solidFill>
                  <a:prstClr val="black"/>
                </a:solidFill>
              </a:rPr>
              <a:t>gova-lhs.wikispaces.com</a:t>
            </a:r>
          </a:p>
          <a:p>
            <a:endParaRPr lang="en-US" sz="1400" dirty="0">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117" y="533400"/>
            <a:ext cx="8896626" cy="5791200"/>
          </a:xfrm>
          <a:prstGeom prst="rect">
            <a:avLst/>
          </a:prstGeom>
        </p:spPr>
      </p:pic>
    </p:spTree>
    <p:extLst>
      <p:ext uri="{BB962C8B-B14F-4D97-AF65-F5344CB8AC3E}">
        <p14:creationId xmlns:p14="http://schemas.microsoft.com/office/powerpoint/2010/main" xmlns="" val="1744350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2061</Words>
  <Application>Microsoft Office PowerPoint</Application>
  <PresentationFormat>On-screen Show (4:3)</PresentationFormat>
  <Paragraphs>132</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Euthanasia (physician-assisted suicide) should be legal in the United States.</vt:lpstr>
      <vt:lpstr>Euthanasia, sometimes called “mercy killing” is the act of putting someone to death painlessly, or allowing them to die.</vt:lpstr>
      <vt:lpstr>Sometimes euthanasia is accomplished by withholding extreme medical measures, such as a person suffering from an incurable, especially a painful, disease of condition.</vt:lpstr>
      <vt:lpstr>Euthanasia can also be accomplished by providing a lethal injection of a drug that will cause a painless death.</vt:lpstr>
      <vt:lpstr>Those who are for Euthanasia state that a person has a “right to die with dignity.”</vt:lpstr>
      <vt:lpstr>Those who are against doctor-assisted suicide (euthanasia) state that it is simply murder.</vt:lpstr>
      <vt:lpstr>Euthanasia (physician-assisted suicide) should be legal in the United States.</vt:lpstr>
      <vt:lpstr>Good debaters use stories and anecdotes to support their argument.</vt:lpstr>
      <vt:lpstr>Additionally, you will use Facts not Bias to support your arguments.</vt:lpstr>
      <vt:lpstr>Bias: Most Americans are against Euthanasia because we highly value life.</vt:lpstr>
      <vt:lpstr>Fact: According to the latest Gallup poll, 7 out of 10 Americans support Euthanasia.  http://www.gallup.com/poll/171704/seven-americans-back-euthanasia.aspx</vt:lpstr>
      <vt:lpstr>The teacher will be the moderator.</vt:lpstr>
      <vt:lpstr>Debate Rules:</vt:lpstr>
      <vt:lpstr>Each side will make two opening statements. They will include both side’s opinion, and a brief overview of the supporting evidence for those opinions. </vt:lpstr>
      <vt:lpstr>The moderator will allow the students from both sides to “huddle” for 45 seconds before they respond to the statement.</vt:lpstr>
      <vt:lpstr>  Both sides will make Rebuttals to the Opening Statements. Approximately 1 Minute  </vt:lpstr>
      <vt:lpstr>After a student speaks 2 times, they will not be allowed to speak again until everyone else on their team has had a chance to speak at least 1 time.</vt:lpstr>
      <vt:lpstr>    The Proposition side will make a Statement. Approximately 1 Minute  </vt:lpstr>
      <vt:lpstr>   The Opposition side will make Statement. Approximately 1 Minute  </vt:lpstr>
      <vt:lpstr>   The Proposition side will make a Statement. Approximately 1 Minute  </vt:lpstr>
      <vt:lpstr>   The Opposition side will make Statement. Approximately 1 Minute  </vt:lpstr>
      <vt:lpstr>The moderator will allow the students from both sides to “huddle” for 45 seconds before they respond to the statement.</vt:lpstr>
      <vt:lpstr>  Both sides will make rebuttals to the one minute statements. The rebuttals will be for approximately 1 Minute.  </vt:lpstr>
      <vt:lpstr>While both side speak, students should be taking notes on the debate script to help them during the time when it is their turn to speak.</vt:lpstr>
      <vt:lpstr>Use your Debate Scripts to understand exactly where we are in the debate, and what is being said in the debate.</vt:lpstr>
      <vt:lpstr>Write in the Proposition on your Debate Script: Euthanasia (physician-assisted suicide) should be legal in the United States.</vt:lpstr>
      <vt:lpstr>When you are instructed, you will meet with your group and discuss who is  doing what task, Opening Statement, Closing Statement, etc… and what you will cover.</vt:lpstr>
      <vt:lpstr>While someone is speaking, write on your debate script in the box labeled “Speaker” who is speaking, and in the box labeled “Summarize” a brief description of what they said.</vt:lpstr>
      <vt:lpstr>The debate ends with closing statements from both sides.</vt:lpstr>
      <vt:lpstr>The closing statement (approximately 3 minutes) should restate the opinions with strong supporting evidence.</vt:lpstr>
      <vt:lpstr>The students will objectively vote on who they believe won the debate.</vt:lpstr>
      <vt:lpstr>The judges/moderators will objectively vote on who they believe won the debate.</vt:lpstr>
      <vt:lpstr>Your final grade for the debate will be placed on the Debate Rubric.</vt:lpstr>
      <vt:lpstr>Possible Way for your group to divide up this topic: </vt:lpstr>
      <vt:lpstr>A recorder needs to be chosen for your group. The recorder will e-mail Mr. Housch a list of who is making what statement, and who is speaking on what topic.</vt:lpstr>
      <vt:lpstr>Let’s divide up your work by deciding who is doing opening statements, closing statements, who is the recorder, and the one minute statements.</vt:lpstr>
      <vt:lpstr>Fill out the Debate Template as you do your research. </vt:lpstr>
      <vt:lpstr>You will see a line with a “Fact Source.” Below that are as many as four facts that you acquired from that source. </vt:lpstr>
      <vt:lpstr>You will also see a section on Stories/Anecdotes.</vt:lpstr>
      <vt:lpstr>Finally, as part of your research, you need to write an approximately three minute speech to be used as a position statement when the debate begins. </vt:lpstr>
      <vt:lpstr>Recommended Research Sites</vt:lpstr>
      <vt:lpstr>Recommended Research Sites</vt:lpstr>
      <vt:lpstr>During your research, don’t automatically raise your hand to ask Mr. Mr. Housch a question about what something means.</vt:lpstr>
      <vt:lpstr>The debate will be during class on Friday.</vt:lpstr>
      <vt:lpstr>A recorder needs to be chosen for your group. The recorder will e-mail Mr. Housch a list of who is making what statement, and who is speaking on what topic.</vt:lpstr>
      <vt:lpstr>Possible Way for your group to divide up this topic: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dad</cp:lastModifiedBy>
  <cp:revision>232</cp:revision>
  <dcterms:created xsi:type="dcterms:W3CDTF">2006-08-16T00:00:00Z</dcterms:created>
  <dcterms:modified xsi:type="dcterms:W3CDTF">2015-11-29T14:51:36Z</dcterms:modified>
</cp:coreProperties>
</file>